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prstGeom prst="rect">
            <a:avLst/>
          </a:prstGeom>
        </p:spPr>
        <p:txBody>
          <a:bodyPr/>
          <a:lstStyle>
            <a:lvl1pPr>
              <a:defRPr sz="4800"/>
            </a:lvl1pPr>
          </a:lstStyle>
          <a:p>
            <a:pPr/>
            <a:r>
              <a:t>HOUSING ACT</a:t>
            </a:r>
          </a:p>
        </p:txBody>
      </p:sp>
      <p:sp>
        <p:nvSpPr>
          <p:cNvPr id="95" name="Subtitle 2"/>
          <p:cNvSpPr txBox="1"/>
          <p:nvPr>
            <p:ph type="subTitle" sz="quarter" idx="1"/>
          </p:nvPr>
        </p:nvSpPr>
        <p:spPr>
          <a:xfrm>
            <a:off x="1524000" y="3602037"/>
            <a:ext cx="9144000" cy="1655762"/>
          </a:xfrm>
          <a:prstGeom prst="rect">
            <a:avLst/>
          </a:prstGeom>
        </p:spPr>
        <p:txBody>
          <a:bodyPr/>
          <a:lstStyle>
            <a:lvl1pPr>
              <a:defRPr b="1" sz="3200"/>
            </a:lvl1pPr>
          </a:lstStyle>
          <a:p>
            <a:pPr/>
            <a:r>
              <a:t>Growing and Renewing Public Housing Program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title"/>
          </p:nvPr>
        </p:nvSpPr>
        <p:spPr>
          <a:xfrm>
            <a:off x="838200" y="365125"/>
            <a:ext cx="10515600" cy="1325563"/>
          </a:xfrm>
          <a:prstGeom prst="rect">
            <a:avLst/>
          </a:prstGeom>
        </p:spPr>
        <p:txBody>
          <a:bodyPr/>
          <a:lstStyle>
            <a:lvl1pPr>
              <a:defRPr sz="3600"/>
            </a:lvl1pPr>
          </a:lstStyle>
          <a:p>
            <a:pPr/>
            <a:r>
              <a:t>Some context…..Public Housing Stock</a:t>
            </a:r>
          </a:p>
        </p:txBody>
      </p:sp>
      <p:graphicFrame>
        <p:nvGraphicFramePr>
          <p:cNvPr id="98" name="Content Placeholder 3"/>
          <p:cNvGraphicFramePr/>
          <p:nvPr/>
        </p:nvGraphicFramePr>
        <p:xfrm>
          <a:off x="728662" y="1614487"/>
          <a:ext cx="10848977" cy="395146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887555"/>
                <a:gridCol w="1786111"/>
                <a:gridCol w="1587655"/>
                <a:gridCol w="1587655"/>
              </a:tblGrid>
              <a:tr h="628650">
                <a:tc>
                  <a:txBody>
                    <a:bodyPr/>
                    <a:lstStyle/>
                    <a:p>
                      <a:pPr algn="l">
                        <a:defRPr sz="1800"/>
                      </a:pPr>
                      <a:r>
                        <a:rPr b="1" sz="2800"/>
                        <a:t> </a:t>
                      </a:r>
                    </a:p>
                  </a:txBody>
                  <a:tcPr marL="3175" marR="3175" marT="3175" marB="3175" anchor="b" anchorCtr="0" horzOverflow="overflow">
                    <a:lnT w="12700">
                      <a:solidFill>
                        <a:srgbClr val="000000"/>
                      </a:solidFill>
                    </a:lnT>
                    <a:lnB w="12700">
                      <a:solidFill>
                        <a:srgbClr val="000000"/>
                      </a:solidFill>
                    </a:lnB>
                    <a:solidFill>
                      <a:srgbClr val="E8EBF5"/>
                    </a:solidFill>
                  </a:tcPr>
                </a:tc>
                <a:tc>
                  <a:txBody>
                    <a:bodyPr/>
                    <a:lstStyle/>
                    <a:p>
                      <a:pPr>
                        <a:defRPr sz="1800"/>
                      </a:pPr>
                      <a:r>
                        <a:rPr b="1" sz="2800"/>
                        <a:t>2011</a:t>
                      </a:r>
                    </a:p>
                  </a:txBody>
                  <a:tcPr marL="3175" marR="3175" marT="3175" marB="3175" anchor="ctr" anchorCtr="0" horzOverflow="overflow">
                    <a:lnT w="12700">
                      <a:solidFill>
                        <a:srgbClr val="000000"/>
                      </a:solidFill>
                    </a:lnT>
                    <a:lnB w="12700">
                      <a:solidFill>
                        <a:srgbClr val="000000"/>
                      </a:solidFill>
                    </a:lnB>
                    <a:solidFill>
                      <a:srgbClr val="E8EBF5"/>
                    </a:solidFill>
                  </a:tcPr>
                </a:tc>
                <a:tc>
                  <a:txBody>
                    <a:bodyPr/>
                    <a:lstStyle/>
                    <a:p>
                      <a:pPr>
                        <a:defRPr sz="1800"/>
                      </a:pPr>
                      <a:r>
                        <a:rPr b="1" sz="2800"/>
                        <a:t>2021</a:t>
                      </a:r>
                    </a:p>
                  </a:txBody>
                  <a:tcPr marL="3175" marR="3175" marT="3175" marB="3175" anchor="ctr" anchorCtr="0" horzOverflow="overflow">
                    <a:lnT w="12700">
                      <a:solidFill>
                        <a:srgbClr val="000000"/>
                      </a:solidFill>
                    </a:lnT>
                    <a:lnB w="12700">
                      <a:solidFill>
                        <a:srgbClr val="000000"/>
                      </a:solidFill>
                    </a:lnB>
                    <a:solidFill>
                      <a:srgbClr val="E8EBF5"/>
                    </a:solidFill>
                  </a:tcPr>
                </a:tc>
                <a:tc>
                  <a:txBody>
                    <a:bodyPr/>
                    <a:lstStyle/>
                    <a:p>
                      <a:pPr>
                        <a:defRPr sz="1800"/>
                      </a:pPr>
                      <a:r>
                        <a:rPr b="1" sz="2800"/>
                        <a:t>Change</a:t>
                      </a:r>
                    </a:p>
                  </a:txBody>
                  <a:tcPr marL="3175" marR="3175" marT="3175" marB="3175" anchor="ctr" anchorCtr="0" horzOverflow="overflow">
                    <a:lnT w="12700">
                      <a:solidFill>
                        <a:srgbClr val="000000"/>
                      </a:solidFill>
                    </a:lnT>
                    <a:lnB w="12700">
                      <a:solidFill>
                        <a:srgbClr val="000000"/>
                      </a:solidFill>
                    </a:lnB>
                    <a:solidFill>
                      <a:srgbClr val="E8EBF5"/>
                    </a:solidFill>
                  </a:tcPr>
                </a:tc>
              </a:tr>
              <a:tr h="1107605">
                <a:tc>
                  <a:txBody>
                    <a:bodyPr/>
                    <a:lstStyle/>
                    <a:p>
                      <a:pPr algn="l">
                        <a:defRPr sz="1800"/>
                      </a:pPr>
                      <a:r>
                        <a:rPr sz="2800"/>
                        <a:t>Public Housing Dwellings</a:t>
                      </a:r>
                    </a:p>
                  </a:txBody>
                  <a:tcPr marL="3175" marR="3175" marT="3175" marB="3175" anchor="ctr" anchorCtr="0" horzOverflow="overflow">
                    <a:lnT w="12700">
                      <a:solidFill>
                        <a:srgbClr val="000000"/>
                      </a:solidFill>
                    </a:lnT>
                    <a:solidFill>
                      <a:srgbClr val="E8EBF5"/>
                    </a:solidFill>
                  </a:tcPr>
                </a:tc>
                <a:tc>
                  <a:txBody>
                    <a:bodyPr/>
                    <a:lstStyle/>
                    <a:p>
                      <a:pPr>
                        <a:defRPr sz="1800"/>
                      </a:pPr>
                      <a:r>
                        <a:rPr sz="2800"/>
                        <a:t>       11,063 </a:t>
                      </a:r>
                    </a:p>
                  </a:txBody>
                  <a:tcPr marL="3175" marR="3175" marT="3175" marB="3175" anchor="ctr" anchorCtr="0" horzOverflow="overflow">
                    <a:lnT w="12700">
                      <a:solidFill>
                        <a:srgbClr val="000000"/>
                      </a:solidFill>
                    </a:lnT>
                    <a:solidFill>
                      <a:srgbClr val="E8EBF5"/>
                    </a:solidFill>
                  </a:tcPr>
                </a:tc>
                <a:tc>
                  <a:txBody>
                    <a:bodyPr/>
                    <a:lstStyle/>
                    <a:p>
                      <a:pPr>
                        <a:defRPr sz="1800"/>
                      </a:pPr>
                      <a:r>
                        <a:rPr sz="2800"/>
                        <a:t>    10,859 </a:t>
                      </a:r>
                    </a:p>
                  </a:txBody>
                  <a:tcPr marL="3175" marR="3175" marT="3175" marB="3175" anchor="ctr" anchorCtr="0" horzOverflow="overflow">
                    <a:lnT w="12700">
                      <a:solidFill>
                        <a:srgbClr val="000000"/>
                      </a:solidFill>
                    </a:lnT>
                    <a:solidFill>
                      <a:srgbClr val="E8EBF5"/>
                    </a:solidFill>
                  </a:tcPr>
                </a:tc>
                <a:tc>
                  <a:txBody>
                    <a:bodyPr/>
                    <a:lstStyle/>
                    <a:p>
                      <a:pPr>
                        <a:defRPr sz="1800"/>
                      </a:pPr>
                      <a:r>
                        <a:rPr sz="2800"/>
                        <a:t>-1.8%</a:t>
                      </a:r>
                    </a:p>
                  </a:txBody>
                  <a:tcPr marL="3175" marR="3175" marT="3175" marB="3175" anchor="ctr" anchorCtr="0" horzOverflow="overflow">
                    <a:lnT w="12700">
                      <a:solidFill>
                        <a:srgbClr val="000000"/>
                      </a:solidFill>
                    </a:lnT>
                    <a:solidFill>
                      <a:srgbClr val="E8EBF5"/>
                    </a:solidFill>
                  </a:tcPr>
                </a:tc>
              </a:tr>
              <a:tr h="1107605">
                <a:tc>
                  <a:txBody>
                    <a:bodyPr/>
                    <a:lstStyle/>
                    <a:p>
                      <a:pPr algn="l">
                        <a:defRPr sz="1800"/>
                      </a:pPr>
                      <a:r>
                        <a:rPr sz="2800"/>
                        <a:t>Population</a:t>
                      </a:r>
                    </a:p>
                  </a:txBody>
                  <a:tcPr marL="3175" marR="3175" marT="3175" marB="3175" anchor="ctr" anchorCtr="0" horzOverflow="overflow">
                    <a:solidFill>
                      <a:srgbClr val="E8EBF5"/>
                    </a:solidFill>
                  </a:tcPr>
                </a:tc>
                <a:tc>
                  <a:txBody>
                    <a:bodyPr/>
                    <a:lstStyle/>
                    <a:p>
                      <a:pPr>
                        <a:defRPr sz="1800"/>
                      </a:pPr>
                      <a:r>
                        <a:rPr sz="2800"/>
                        <a:t>     372,070 </a:t>
                      </a:r>
                    </a:p>
                  </a:txBody>
                  <a:tcPr marL="3175" marR="3175" marT="3175" marB="3175" anchor="ctr" anchorCtr="0" horzOverflow="overflow">
                    <a:solidFill>
                      <a:srgbClr val="E8EBF5"/>
                    </a:solidFill>
                  </a:tcPr>
                </a:tc>
                <a:tc>
                  <a:txBody>
                    <a:bodyPr/>
                    <a:lstStyle/>
                    <a:p>
                      <a:pPr>
                        <a:defRPr sz="1800"/>
                      </a:pPr>
                      <a:r>
                        <a:rPr sz="2800"/>
                        <a:t>  453,324 </a:t>
                      </a:r>
                    </a:p>
                  </a:txBody>
                  <a:tcPr marL="3175" marR="3175" marT="3175" marB="3175" anchor="ctr" anchorCtr="0" horzOverflow="overflow">
                    <a:solidFill>
                      <a:srgbClr val="E8EBF5"/>
                    </a:solidFill>
                  </a:tcPr>
                </a:tc>
                <a:tc>
                  <a:txBody>
                    <a:bodyPr/>
                    <a:lstStyle/>
                    <a:p>
                      <a:pPr>
                        <a:defRPr sz="1800"/>
                      </a:pPr>
                      <a:r>
                        <a:rPr sz="2800"/>
                        <a:t>21.8%</a:t>
                      </a:r>
                    </a:p>
                  </a:txBody>
                  <a:tcPr marL="3175" marR="3175" marT="3175" marB="3175" anchor="ctr" anchorCtr="0" horzOverflow="overflow">
                    <a:solidFill>
                      <a:srgbClr val="E8EBF5"/>
                    </a:solidFill>
                  </a:tcPr>
                </a:tc>
              </a:tr>
              <a:tr h="1107605">
                <a:tc>
                  <a:txBody>
                    <a:bodyPr/>
                    <a:lstStyle/>
                    <a:p>
                      <a:pPr algn="l">
                        <a:defRPr sz="1800"/>
                      </a:pPr>
                      <a:r>
                        <a:rPr sz="2800"/>
                        <a:t>Dwellings per 1,000 Head of Population</a:t>
                      </a:r>
                    </a:p>
                  </a:txBody>
                  <a:tcPr marL="3175" marR="3175" marT="3175" marB="3175" anchor="ctr" anchorCtr="0" horzOverflow="overflow">
                    <a:lnB w="12700">
                      <a:solidFill>
                        <a:srgbClr val="000000"/>
                      </a:solidFill>
                    </a:lnB>
                    <a:solidFill>
                      <a:srgbClr val="E8EBF5"/>
                    </a:solidFill>
                  </a:tcPr>
                </a:tc>
                <a:tc>
                  <a:txBody>
                    <a:bodyPr/>
                    <a:lstStyle/>
                    <a:p>
                      <a:pPr>
                        <a:defRPr sz="1800"/>
                      </a:pPr>
                      <a:r>
                        <a:rPr sz="2800"/>
                        <a:t>30</a:t>
                      </a:r>
                    </a:p>
                  </a:txBody>
                  <a:tcPr marL="3175" marR="3175" marT="3175" marB="3175" anchor="ctr" anchorCtr="0" horzOverflow="overflow">
                    <a:lnB w="12700">
                      <a:solidFill>
                        <a:srgbClr val="000000"/>
                      </a:solidFill>
                    </a:lnB>
                    <a:solidFill>
                      <a:srgbClr val="E8EBF5"/>
                    </a:solidFill>
                  </a:tcPr>
                </a:tc>
                <a:tc>
                  <a:txBody>
                    <a:bodyPr/>
                    <a:lstStyle/>
                    <a:p>
                      <a:pPr>
                        <a:defRPr sz="1800"/>
                      </a:pPr>
                      <a:r>
                        <a:rPr sz="2800"/>
                        <a:t>24</a:t>
                      </a:r>
                    </a:p>
                  </a:txBody>
                  <a:tcPr marL="3175" marR="3175" marT="3175" marB="3175" anchor="ctr" anchorCtr="0" horzOverflow="overflow">
                    <a:lnB w="12700">
                      <a:solidFill>
                        <a:srgbClr val="000000"/>
                      </a:solidFill>
                    </a:lnB>
                    <a:solidFill>
                      <a:srgbClr val="E8EBF5"/>
                    </a:solidFill>
                  </a:tcPr>
                </a:tc>
                <a:tc>
                  <a:txBody>
                    <a:bodyPr/>
                    <a:lstStyle/>
                    <a:p>
                      <a:pPr>
                        <a:defRPr sz="1800"/>
                      </a:pPr>
                      <a:r>
                        <a:rPr sz="2800"/>
                        <a:t>-19.4%</a:t>
                      </a:r>
                    </a:p>
                  </a:txBody>
                  <a:tcPr marL="3175" marR="3175" marT="3175" marB="3175" anchor="ctr" anchorCtr="0" horzOverflow="overflow">
                    <a:lnB w="12700">
                      <a:solidFill>
                        <a:srgbClr val="000000"/>
                      </a:solidFill>
                    </a:lnB>
                    <a:solidFill>
                      <a:srgbClr val="E8EBF5"/>
                    </a:solidFill>
                  </a:tcPr>
                </a:tc>
              </a:tr>
            </a:tbl>
          </a:graphicData>
        </a:graphic>
      </p:graphicFrame>
      <p:sp>
        <p:nvSpPr>
          <p:cNvPr id="99" name="TextBox 5"/>
          <p:cNvSpPr txBox="1"/>
          <p:nvPr/>
        </p:nvSpPr>
        <p:spPr>
          <a:xfrm>
            <a:off x="831533" y="5749023"/>
            <a:ext cx="10700386" cy="6251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Source: Report on Government Services; Productivity Commission (2014 and 2022); National, State and Territory Population; ABS Cat. 3101 (June 2022).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8"/>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9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9" grpId="2"/>
      <p:bldP build="whole" bldLvl="1" animBg="1" rev="0" advAuto="0" spid="98"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838200" y="365125"/>
            <a:ext cx="10515600" cy="1325563"/>
          </a:xfrm>
          <a:prstGeom prst="rect">
            <a:avLst/>
          </a:prstGeom>
        </p:spPr>
        <p:txBody>
          <a:bodyPr/>
          <a:lstStyle>
            <a:lvl1pPr>
              <a:defRPr sz="3600"/>
            </a:lvl1pPr>
          </a:lstStyle>
          <a:p>
            <a:pPr/>
            <a:r>
              <a:t>Public Housing Renewal Program</a:t>
            </a:r>
          </a:p>
        </p:txBody>
      </p:sp>
      <p:sp>
        <p:nvSpPr>
          <p:cNvPr id="102" name="Content Placeholder 2"/>
          <p:cNvSpPr txBox="1"/>
          <p:nvPr>
            <p:ph type="body" sz="half" idx="1"/>
          </p:nvPr>
        </p:nvSpPr>
        <p:spPr>
          <a:xfrm>
            <a:off x="838200" y="1825625"/>
            <a:ext cx="5300663" cy="4351338"/>
          </a:xfrm>
          <a:prstGeom prst="rect">
            <a:avLst/>
          </a:prstGeom>
        </p:spPr>
        <p:txBody>
          <a:bodyPr/>
          <a:lstStyle/>
          <a:p>
            <a:pPr marL="0" indent="0">
              <a:buSzTx/>
              <a:buNone/>
              <a:defRPr b="1" sz="2400"/>
            </a:pPr>
            <a:r>
              <a:t>Budget Announcements</a:t>
            </a:r>
          </a:p>
          <a:p>
            <a:pPr marL="0" indent="0">
              <a:buSzTx/>
              <a:buNone/>
              <a:defRPr sz="2400"/>
            </a:pPr>
            <a:r>
              <a:t>2015-16 Budget: $133 million investment in public housing renewal in central locations over four years.</a:t>
            </a:r>
          </a:p>
          <a:p>
            <a:pPr marL="0" indent="0">
              <a:buSzTx/>
              <a:buNone/>
              <a:defRPr sz="2400"/>
            </a:pPr>
            <a:r>
              <a:t>2016-17 Budget: </a:t>
            </a:r>
            <a:r>
              <a:t>$156 million in 2016-17 and $353 million over the forward years.</a:t>
            </a:r>
          </a:p>
          <a:p>
            <a:pPr marL="0" indent="0">
              <a:buSzTx/>
              <a:buNone/>
              <a:defRPr sz="2400"/>
            </a:pPr>
            <a:r>
              <a:t>2017-18 Budget: $57.1 million.</a:t>
            </a:r>
          </a:p>
          <a:p>
            <a:pPr marL="0" indent="0">
              <a:buSzTx/>
              <a:buNone/>
              <a:defRPr b="1" sz="2400"/>
            </a:pPr>
            <a:r>
              <a:t>Total Announced: $699 million</a:t>
            </a:r>
          </a:p>
        </p:txBody>
      </p:sp>
      <p:sp>
        <p:nvSpPr>
          <p:cNvPr id="103" name="Content Placeholder 2"/>
          <p:cNvSpPr txBox="1"/>
          <p:nvPr/>
        </p:nvSpPr>
        <p:spPr>
          <a:xfrm>
            <a:off x="6808470" y="1825625"/>
            <a:ext cx="5209223"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90000"/>
              </a:lnSpc>
              <a:spcBef>
                <a:spcPts val="1000"/>
              </a:spcBef>
              <a:defRPr b="1" sz="2400"/>
            </a:pPr>
            <a:r>
              <a:t>Actual Capital Appropriations</a:t>
            </a:r>
            <a:endParaRPr sz="2800"/>
          </a:p>
          <a:p>
            <a:pPr>
              <a:lnSpc>
                <a:spcPct val="90000"/>
              </a:lnSpc>
              <a:spcBef>
                <a:spcPts val="1000"/>
              </a:spcBef>
              <a:defRPr sz="2400"/>
            </a:pPr>
            <a:r>
              <a:t>2015-16 Budget: $13.975 million</a:t>
            </a:r>
          </a:p>
          <a:p>
            <a:pPr>
              <a:lnSpc>
                <a:spcPct val="90000"/>
              </a:lnSpc>
              <a:spcBef>
                <a:spcPts val="1000"/>
              </a:spcBef>
              <a:defRPr sz="2400"/>
            </a:pPr>
            <a:r>
              <a:t>2016-17 Budget: $7.934 million</a:t>
            </a:r>
            <a:endParaRPr sz="2800"/>
          </a:p>
          <a:p>
            <a:pPr>
              <a:lnSpc>
                <a:spcPct val="90000"/>
              </a:lnSpc>
              <a:spcBef>
                <a:spcPts val="1000"/>
              </a:spcBef>
              <a:defRPr sz="2400"/>
            </a:pPr>
            <a:r>
              <a:t>2017-18 Budget: $5.000 million</a:t>
            </a:r>
            <a:endParaRPr sz="2800"/>
          </a:p>
          <a:p>
            <a:pPr>
              <a:lnSpc>
                <a:spcPct val="90000"/>
              </a:lnSpc>
              <a:spcBef>
                <a:spcPts val="1000"/>
              </a:spcBef>
              <a:defRPr sz="2400"/>
            </a:pPr>
            <a:r>
              <a:t>2018-19 Budget: $9.310 million</a:t>
            </a:r>
            <a:endParaRPr sz="2800"/>
          </a:p>
          <a:p>
            <a:pPr>
              <a:lnSpc>
                <a:spcPct val="90000"/>
              </a:lnSpc>
              <a:spcBef>
                <a:spcPts val="1000"/>
              </a:spcBef>
              <a:defRPr sz="2400"/>
            </a:pPr>
            <a:r>
              <a:t>2019-20 Budget: $44.652 million</a:t>
            </a:r>
            <a:endParaRPr sz="2800"/>
          </a:p>
          <a:p>
            <a:pPr>
              <a:lnSpc>
                <a:spcPct val="90000"/>
              </a:lnSpc>
              <a:spcBef>
                <a:spcPts val="1000"/>
              </a:spcBef>
              <a:defRPr b="1" sz="2400"/>
            </a:pPr>
            <a:r>
              <a:t>Total Appropriated: $80.871 million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0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0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0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2" fill="hold">
                                  <p:stCondLst>
                                    <p:cond delay="0"/>
                                  </p:stCondLst>
                                  <p:iterate type="el" backwards="0">
                                    <p:tmAbs val="0"/>
                                  </p:iterate>
                                  <p:childTnLst>
                                    <p:set>
                                      <p:cBhvr>
                                        <p:cTn id="16" fill="hold"/>
                                        <p:tgtEl>
                                          <p:spTgt spid="103">
                                            <p:bg/>
                                          </p:spTgt>
                                        </p:tgtEl>
                                        <p:attrNameLst>
                                          <p:attrName>style.visibility</p:attrName>
                                        </p:attrNameLst>
                                      </p:cBhvr>
                                      <p:to>
                                        <p:strVal val="visible"/>
                                      </p:to>
                                    </p:set>
                                  </p:childTnLst>
                                </p:cTn>
                              </p:par>
                              <p:par>
                                <p:cTn id="17" presetClass="entr" nodeType="withEffect" presetSubtype="0" presetID="1" grpId="2" fill="hold">
                                  <p:stCondLst>
                                    <p:cond delay="0"/>
                                  </p:stCondLst>
                                  <p:iterate type="el" backwards="0">
                                    <p:tmAbs val="0"/>
                                  </p:iterate>
                                  <p:childTnLst>
                                    <p:set>
                                      <p:cBhvr>
                                        <p:cTn id="18" fill="hold"/>
                                        <p:tgtEl>
                                          <p:spTgt spid="10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2" fill="hold">
                                  <p:stCondLst>
                                    <p:cond delay="0"/>
                                  </p:stCondLst>
                                  <p:iterate type="el" backwards="0">
                                    <p:tmAbs val="0"/>
                                  </p:iterate>
                                  <p:childTnLst>
                                    <p:set>
                                      <p:cBhvr>
                                        <p:cTn id="22" fill="hold"/>
                                        <p:tgtEl>
                                          <p:spTgt spid="103">
                                            <p:txEl>
                                              <p:pRg st="1" end="1"/>
                                            </p:txEl>
                                          </p:spTgt>
                                        </p:tgtEl>
                                        <p:attrNameLst>
                                          <p:attrName>style.visibility</p:attrName>
                                        </p:attrNameLst>
                                      </p:cBhvr>
                                      <p:to>
                                        <p:strVal val="visible"/>
                                      </p:to>
                                    </p:set>
                                  </p:childTnLst>
                                </p:cTn>
                              </p:par>
                            </p:childTnLst>
                          </p:cTn>
                        </p:par>
                        <p:par>
                          <p:cTn id="23" fill="hold">
                            <p:stCondLst>
                              <p:cond delay="0"/>
                            </p:stCondLst>
                            <p:childTnLst>
                              <p:par>
                                <p:cTn id="24" presetClass="entr" nodeType="afterEffect" presetSubtype="0" presetID="1" grpId="2" fill="hold">
                                  <p:stCondLst>
                                    <p:cond delay="0"/>
                                  </p:stCondLst>
                                  <p:iterate type="el" backwards="0">
                                    <p:tmAbs val="0"/>
                                  </p:iterate>
                                  <p:childTnLst>
                                    <p:set>
                                      <p:cBhvr>
                                        <p:cTn id="25" fill="hold"/>
                                        <p:tgtEl>
                                          <p:spTgt spid="103">
                                            <p:txEl>
                                              <p:pRg st="2" end="2"/>
                                            </p:txEl>
                                          </p:spTgt>
                                        </p:tgtEl>
                                        <p:attrNameLst>
                                          <p:attrName>style.visibility</p:attrName>
                                        </p:attrNameLst>
                                      </p:cBhvr>
                                      <p:to>
                                        <p:strVal val="visible"/>
                                      </p:to>
                                    </p:set>
                                  </p:childTnLst>
                                </p:cTn>
                              </p:par>
                            </p:childTnLst>
                          </p:cTn>
                        </p:par>
                        <p:par>
                          <p:cTn id="26" fill="hold">
                            <p:stCondLst>
                              <p:cond delay="0"/>
                            </p:stCondLst>
                            <p:childTnLst>
                              <p:par>
                                <p:cTn id="27" presetClass="entr" nodeType="afterEffect" presetSubtype="0" presetID="1" grpId="2" fill="hold">
                                  <p:stCondLst>
                                    <p:cond delay="0"/>
                                  </p:stCondLst>
                                  <p:iterate type="el" backwards="0">
                                    <p:tmAbs val="0"/>
                                  </p:iterate>
                                  <p:childTnLst>
                                    <p:set>
                                      <p:cBhvr>
                                        <p:cTn id="28" fill="hold"/>
                                        <p:tgtEl>
                                          <p:spTgt spid="103">
                                            <p:txEl>
                                              <p:pRg st="3" end="3"/>
                                            </p:txEl>
                                          </p:spTgt>
                                        </p:tgtEl>
                                        <p:attrNameLst>
                                          <p:attrName>style.visibility</p:attrName>
                                        </p:attrNameLst>
                                      </p:cBhvr>
                                      <p:to>
                                        <p:strVal val="visible"/>
                                      </p:to>
                                    </p:set>
                                  </p:childTnLst>
                                </p:cTn>
                              </p:par>
                            </p:childTnLst>
                          </p:cTn>
                        </p:par>
                        <p:par>
                          <p:cTn id="29" fill="hold">
                            <p:stCondLst>
                              <p:cond delay="0"/>
                            </p:stCondLst>
                            <p:childTnLst>
                              <p:par>
                                <p:cTn id="30" presetClass="entr" nodeType="afterEffect" presetSubtype="0" presetID="1" grpId="2" fill="hold">
                                  <p:stCondLst>
                                    <p:cond delay="0"/>
                                  </p:stCondLst>
                                  <p:iterate type="el" backwards="0">
                                    <p:tmAbs val="0"/>
                                  </p:iterate>
                                  <p:childTnLst>
                                    <p:set>
                                      <p:cBhvr>
                                        <p:cTn id="31" fill="hold"/>
                                        <p:tgtEl>
                                          <p:spTgt spid="103">
                                            <p:txEl>
                                              <p:pRg st="4" end="4"/>
                                            </p:txEl>
                                          </p:spTgt>
                                        </p:tgtEl>
                                        <p:attrNameLst>
                                          <p:attrName>style.visibility</p:attrName>
                                        </p:attrNameLst>
                                      </p:cBhvr>
                                      <p:to>
                                        <p:strVal val="visible"/>
                                      </p:to>
                                    </p:set>
                                  </p:childTnLst>
                                </p:cTn>
                              </p:par>
                            </p:childTnLst>
                          </p:cTn>
                        </p:par>
                        <p:par>
                          <p:cTn id="32" fill="hold">
                            <p:stCondLst>
                              <p:cond delay="0"/>
                            </p:stCondLst>
                            <p:childTnLst>
                              <p:par>
                                <p:cTn id="33" presetClass="entr" nodeType="afterEffect" presetSubtype="0" presetID="1" grpId="2" fill="hold">
                                  <p:stCondLst>
                                    <p:cond delay="0"/>
                                  </p:stCondLst>
                                  <p:iterate type="el" backwards="0">
                                    <p:tmAbs val="0"/>
                                  </p:iterate>
                                  <p:childTnLst>
                                    <p:set>
                                      <p:cBhvr>
                                        <p:cTn id="34" fill="hold"/>
                                        <p:tgtEl>
                                          <p:spTgt spid="103">
                                            <p:txEl>
                                              <p:pRg st="5" end="5"/>
                                            </p:txEl>
                                          </p:spTgt>
                                        </p:tgtEl>
                                        <p:attrNameLst>
                                          <p:attrName>style.visibility</p:attrName>
                                        </p:attrNameLst>
                                      </p:cBhvr>
                                      <p:to>
                                        <p:strVal val="visible"/>
                                      </p:to>
                                    </p:set>
                                  </p:childTnLst>
                                </p:cTn>
                              </p:par>
                            </p:childTnLst>
                          </p:cTn>
                        </p:par>
                        <p:par>
                          <p:cTn id="35" fill="hold">
                            <p:stCondLst>
                              <p:cond delay="0"/>
                            </p:stCondLst>
                            <p:childTnLst>
                              <p:par>
                                <p:cTn id="36" presetClass="entr" nodeType="afterEffect" presetSubtype="0" presetID="1" grpId="2" fill="hold">
                                  <p:stCondLst>
                                    <p:cond delay="0"/>
                                  </p:stCondLst>
                                  <p:iterate type="el" backwards="0">
                                    <p:tmAbs val="0"/>
                                  </p:iterate>
                                  <p:childTnLst>
                                    <p:set>
                                      <p:cBhvr>
                                        <p:cTn id="37" fill="hold"/>
                                        <p:tgtEl>
                                          <p:spTgt spid="103">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Class="entr" nodeType="clickEffect" presetSubtype="0" presetID="1" grpId="1" fill="hold">
                                  <p:stCondLst>
                                    <p:cond delay="0"/>
                                  </p:stCondLst>
                                  <p:iterate type="el" backwards="0">
                                    <p:tmAbs val="0"/>
                                  </p:iterate>
                                  <p:childTnLst>
                                    <p:set>
                                      <p:cBhvr>
                                        <p:cTn id="41" fill="hold"/>
                                        <p:tgtEl>
                                          <p:spTgt spid="102">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Class="entr" nodeType="clickEffect" presetSubtype="0" presetID="1" grpId="1" fill="hold">
                                  <p:stCondLst>
                                    <p:cond delay="0"/>
                                  </p:stCondLst>
                                  <p:iterate type="el" backwards="0">
                                    <p:tmAbs val="0"/>
                                  </p:iterate>
                                  <p:childTnLst>
                                    <p:set>
                                      <p:cBhvr>
                                        <p:cTn id="45" fill="hold"/>
                                        <p:tgtEl>
                                          <p:spTgt spid="102">
                                            <p:txEl>
                                              <p:pRg st="3" end="3"/>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0" presetID="1" grpId="1" fill="hold">
                                  <p:stCondLst>
                                    <p:cond delay="0"/>
                                  </p:stCondLst>
                                  <p:iterate type="el" backwards="0">
                                    <p:tmAbs val="0"/>
                                  </p:iterate>
                                  <p:childTnLst>
                                    <p:set>
                                      <p:cBhvr>
                                        <p:cTn id="49" fill="hold"/>
                                        <p:tgtEl>
                                          <p:spTgt spid="102">
                                            <p:txEl>
                                              <p:pRg st="4" end="4"/>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Class="entr" nodeType="clickEffect" presetSubtype="0" presetID="1" grpId="2" fill="hold">
                                  <p:stCondLst>
                                    <p:cond delay="0"/>
                                  </p:stCondLst>
                                  <p:iterate type="el" backwards="0">
                                    <p:tmAbs val="0"/>
                                  </p:iterate>
                                  <p:childTnLst>
                                    <p:set>
                                      <p:cBhvr>
                                        <p:cTn id="53" fill="hold"/>
                                        <p:tgtEl>
                                          <p:spTgt spid="103">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03" grpId="2"/>
      <p:bldP build="p" bldLvl="1" animBg="1" rev="0" advAuto="0" spid="102"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Title 1"/>
          <p:cNvSpPr txBox="1"/>
          <p:nvPr>
            <p:ph type="title"/>
          </p:nvPr>
        </p:nvSpPr>
        <p:spPr>
          <a:xfrm>
            <a:off x="838200" y="60325"/>
            <a:ext cx="10515600" cy="1154113"/>
          </a:xfrm>
          <a:prstGeom prst="rect">
            <a:avLst/>
          </a:prstGeom>
        </p:spPr>
        <p:txBody>
          <a:bodyPr/>
          <a:lstStyle>
            <a:lvl1pPr>
              <a:defRPr sz="3600"/>
            </a:lvl1pPr>
          </a:lstStyle>
          <a:p>
            <a:pPr/>
            <a:r>
              <a:t>Financial Mechanics of the Program</a:t>
            </a:r>
          </a:p>
        </p:txBody>
      </p:sp>
      <p:graphicFrame>
        <p:nvGraphicFramePr>
          <p:cNvPr id="106" name="Content Placeholder 10"/>
          <p:cNvGraphicFramePr/>
          <p:nvPr/>
        </p:nvGraphicFramePr>
        <p:xfrm>
          <a:off x="838200" y="1234320"/>
          <a:ext cx="10515600" cy="1904604"/>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962025"/>
                <a:gridCol w="1395413"/>
                <a:gridCol w="1490662"/>
                <a:gridCol w="1490663"/>
                <a:gridCol w="3671887"/>
                <a:gridCol w="1504950"/>
              </a:tblGrid>
              <a:tr h="1080000">
                <a:tc>
                  <a:txBody>
                    <a:bodyPr/>
                    <a:lstStyle/>
                    <a:p>
                      <a:pPr algn="ctr">
                        <a:defRPr sz="1800"/>
                      </a:pPr>
                      <a:r>
                        <a:rPr b="1"/>
                        <a:t>Financial Year</a:t>
                      </a:r>
                    </a:p>
                  </a:txBody>
                  <a:tcPr marL="3175" marR="3175" marT="3175" marB="3175" anchor="ctr" anchorCtr="0" horzOverflow="overflow">
                    <a:lnT w="12700">
                      <a:solidFill>
                        <a:srgbClr val="000000"/>
                      </a:solidFill>
                    </a:lnT>
                    <a:lnB w="12700">
                      <a:solidFill>
                        <a:srgbClr val="000000"/>
                      </a:solidFill>
                    </a:lnB>
                    <a:solidFill>
                      <a:srgbClr val="F2F2F2"/>
                    </a:solidFill>
                  </a:tcPr>
                </a:tc>
                <a:tc>
                  <a:txBody>
                    <a:bodyPr/>
                    <a:lstStyle/>
                    <a:p>
                      <a:pPr algn="ctr">
                        <a:defRPr sz="1800"/>
                      </a:pPr>
                      <a:r>
                        <a:rPr b="1"/>
                        <a:t>Capital Distribution to Government
($’000)</a:t>
                      </a:r>
                    </a:p>
                  </a:txBody>
                  <a:tcPr marL="3175" marR="3175" marT="3175" marB="3175" anchor="ctr" anchorCtr="0" horzOverflow="overflow">
                    <a:lnT w="12700">
                      <a:solidFill>
                        <a:srgbClr val="000000"/>
                      </a:solidFill>
                    </a:lnT>
                    <a:lnB w="12700">
                      <a:solidFill>
                        <a:srgbClr val="000000"/>
                      </a:solidFill>
                    </a:lnB>
                    <a:solidFill>
                      <a:srgbClr val="FBE5D6"/>
                    </a:solidFill>
                  </a:tcPr>
                </a:tc>
                <a:tc>
                  <a:txBody>
                    <a:bodyPr/>
                    <a:lstStyle/>
                    <a:p>
                      <a:pPr algn="ctr">
                        <a:defRPr sz="1800"/>
                      </a:pPr>
                      <a:r>
                        <a:rPr b="1"/>
                        <a:t>Assets Transferred to HACT
($’000)</a:t>
                      </a:r>
                    </a:p>
                  </a:txBody>
                  <a:tcPr marL="3175" marR="3175" marT="3175" marB="3175" anchor="ctr" anchorCtr="0" horzOverflow="overflow">
                    <a:lnT w="12700">
                      <a:solidFill>
                        <a:srgbClr val="000000"/>
                      </a:solidFill>
                    </a:lnT>
                    <a:lnB w="12700">
                      <a:solidFill>
                        <a:srgbClr val="000000"/>
                      </a:solidFill>
                    </a:lnB>
                    <a:solidFill>
                      <a:srgbClr val="E2F0D9"/>
                    </a:solidFill>
                  </a:tcPr>
                </a:tc>
                <a:tc>
                  <a:txBody>
                    <a:bodyPr/>
                    <a:lstStyle/>
                    <a:p>
                      <a:pPr algn="ctr">
                        <a:defRPr sz="1800"/>
                      </a:pPr>
                      <a:r>
                        <a:rPr b="1"/>
                        <a:t>Net Assets Transferred to HACT
($’000)</a:t>
                      </a:r>
                    </a:p>
                  </a:txBody>
                  <a:tcPr marL="3175" marR="3175" marT="3175" marB="3175" anchor="ctr" anchorCtr="0" horzOverflow="overflow">
                    <a:lnT w="12700">
                      <a:solidFill>
                        <a:srgbClr val="000000"/>
                      </a:solidFill>
                    </a:lnT>
                    <a:lnB w="12700">
                      <a:solidFill>
                        <a:srgbClr val="000000"/>
                      </a:solidFill>
                    </a:lnB>
                    <a:solidFill>
                      <a:srgbClr val="DAE3F3"/>
                    </a:solidFill>
                  </a:tcPr>
                </a:tc>
                <a:tc>
                  <a:txBody>
                    <a:bodyPr/>
                    <a:lstStyle/>
                    <a:p>
                      <a:pPr algn="ctr">
                        <a:defRPr sz="1800"/>
                      </a:pPr>
                      <a:r>
                        <a:rPr b="1"/>
                        <a:t>Sites Transferred to LDA/SLA</a:t>
                      </a:r>
                    </a:p>
                  </a:txBody>
                  <a:tcPr marL="3175" marR="3175" marT="3175" marB="3175" anchor="ctr" anchorCtr="0" horzOverflow="overflow">
                    <a:lnT w="12700">
                      <a:solidFill>
                        <a:srgbClr val="000000"/>
                      </a:solidFill>
                    </a:lnT>
                    <a:lnB w="12700">
                      <a:solidFill>
                        <a:srgbClr val="000000"/>
                      </a:solidFill>
                    </a:lnB>
                    <a:solidFill>
                      <a:srgbClr val="F2F2F2"/>
                    </a:solidFill>
                  </a:tcPr>
                </a:tc>
                <a:tc>
                  <a:txBody>
                    <a:bodyPr/>
                    <a:lstStyle/>
                    <a:p>
                      <a:pPr algn="ctr">
                        <a:defRPr sz="1800"/>
                      </a:pPr>
                      <a:r>
                        <a:rPr b="1"/>
                        <a:t>Dwellings Transferred to Housing ACT</a:t>
                      </a:r>
                    </a:p>
                  </a:txBody>
                  <a:tcPr marL="3175" marR="3175" marT="3175" marB="3175" anchor="ctr" anchorCtr="0" horzOverflow="overflow">
                    <a:lnT w="12700">
                      <a:solidFill>
                        <a:srgbClr val="000000"/>
                      </a:solidFill>
                    </a:lnT>
                    <a:lnB w="12700">
                      <a:solidFill>
                        <a:srgbClr val="000000"/>
                      </a:solidFill>
                    </a:lnB>
                    <a:solidFill>
                      <a:srgbClr val="DAE3F3"/>
                    </a:solidFill>
                  </a:tcPr>
                </a:tc>
              </a:tr>
              <a:tr h="50800">
                <a:tc>
                  <a:txBody>
                    <a:bodyPr/>
                    <a:lstStyle/>
                    <a:p>
                      <a:pPr algn="l">
                        <a:defRPr sz="1800"/>
                      </a:pPr>
                      <a:r>
                        <a:t>2014-15</a:t>
                      </a:r>
                    </a:p>
                  </a:txBody>
                  <a:tcPr marL="3175" marR="3175" marT="3175" marB="3175" anchor="t" anchorCtr="0" horzOverflow="overflow">
                    <a:lnT w="12700">
                      <a:solidFill>
                        <a:srgbClr val="000000"/>
                      </a:solidFill>
                    </a:lnT>
                    <a:solidFill>
                      <a:srgbClr val="F2F2F2"/>
                    </a:solidFill>
                  </a:tcPr>
                </a:tc>
                <a:tc>
                  <a:txBody>
                    <a:bodyPr/>
                    <a:lstStyle/>
                    <a:p>
                      <a:pPr>
                        <a:defRPr sz="1800"/>
                      </a:pPr>
                      <a:r>
                        <a:t>-8,858</a:t>
                      </a:r>
                    </a:p>
                  </a:txBody>
                  <a:tcPr marL="3175" marR="3175" marT="3175" marB="3175" anchor="t" anchorCtr="0" horzOverflow="overflow">
                    <a:lnT w="12700">
                      <a:solidFill>
                        <a:srgbClr val="000000"/>
                      </a:solidFill>
                    </a:lnT>
                    <a:solidFill>
                      <a:srgbClr val="FBE5D6"/>
                    </a:solidFill>
                  </a:tcPr>
                </a:tc>
                <a:tc>
                  <a:txBody>
                    <a:bodyPr/>
                    <a:lstStyle/>
                    <a:p>
                      <a:pPr>
                        <a:defRPr sz="1800"/>
                      </a:pPr>
                      <a:r>
                        <a:t>0</a:t>
                      </a:r>
                    </a:p>
                  </a:txBody>
                  <a:tcPr marL="3175" marR="3175" marT="3175" marB="3175" anchor="t" anchorCtr="0" horzOverflow="overflow">
                    <a:lnT w="12700">
                      <a:solidFill>
                        <a:srgbClr val="000000"/>
                      </a:solidFill>
                    </a:lnT>
                    <a:solidFill>
                      <a:srgbClr val="E2F0D9"/>
                    </a:solidFill>
                  </a:tcPr>
                </a:tc>
                <a:tc>
                  <a:txBody>
                    <a:bodyPr/>
                    <a:lstStyle/>
                    <a:p>
                      <a:pPr>
                        <a:defRPr sz="1800"/>
                      </a:pPr>
                      <a:r>
                        <a:t>- 8,858 </a:t>
                      </a:r>
                    </a:p>
                  </a:txBody>
                  <a:tcPr marL="3175" marR="3175" marT="3175" marB="3175" anchor="t" anchorCtr="0" horzOverflow="overflow">
                    <a:lnT w="12700">
                      <a:solidFill>
                        <a:srgbClr val="000000"/>
                      </a:solidFill>
                    </a:lnT>
                    <a:solidFill>
                      <a:srgbClr val="DAE3F3"/>
                    </a:solidFill>
                  </a:tcPr>
                </a:tc>
                <a:tc>
                  <a:txBody>
                    <a:bodyPr/>
                    <a:lstStyle/>
                    <a:p>
                      <a:pPr algn="l">
                        <a:defRPr sz="1800"/>
                      </a:pPr>
                      <a:r>
                        <a:t>Currong Apartments</a:t>
                      </a:r>
                    </a:p>
                  </a:txBody>
                  <a:tcPr marL="3175" marR="3175" marT="3175" marB="3175" anchor="t" anchorCtr="0" horzOverflow="overflow">
                    <a:lnT w="12700">
                      <a:solidFill>
                        <a:srgbClr val="000000"/>
                      </a:solidFill>
                    </a:lnT>
                    <a:solidFill>
                      <a:srgbClr val="F2F2F2"/>
                    </a:solidFill>
                  </a:tcPr>
                </a:tc>
                <a:tc>
                  <a:txBody>
                    <a:bodyPr/>
                    <a:lstStyle/>
                    <a:p>
                      <a:pPr>
                        <a:defRPr sz="1800"/>
                      </a:pPr>
                      <a:r>
                        <a:t>              -   </a:t>
                      </a:r>
                    </a:p>
                  </a:txBody>
                  <a:tcPr marL="3175" marR="3175" marT="3175" marB="3175" anchor="t" anchorCtr="0" horzOverflow="overflow">
                    <a:lnT w="12700">
                      <a:solidFill>
                        <a:srgbClr val="000000"/>
                      </a:solidFill>
                    </a:lnT>
                    <a:solidFill>
                      <a:srgbClr val="DAE3F3"/>
                    </a:solidFill>
                  </a:tcPr>
                </a:tc>
              </a:tr>
              <a:tr h="50800">
                <a:tc>
                  <a:txBody>
                    <a:bodyPr/>
                    <a:lstStyle/>
                    <a:p>
                      <a:pPr algn="l">
                        <a:defRPr sz="1800"/>
                      </a:pPr>
                      <a:r>
                        <a:t>2015-16</a:t>
                      </a:r>
                    </a:p>
                  </a:txBody>
                  <a:tcPr marL="3175" marR="3175" marT="3175" marB="3175" anchor="t" anchorCtr="0" horzOverflow="overflow">
                    <a:solidFill>
                      <a:srgbClr val="F2F2F2"/>
                    </a:solidFill>
                  </a:tcPr>
                </a:tc>
                <a:tc>
                  <a:txBody>
                    <a:bodyPr/>
                    <a:lstStyle/>
                    <a:p>
                      <a:pPr>
                        <a:defRPr sz="1800"/>
                      </a:pPr>
                      <a:r>
                        <a:t>-5,335</a:t>
                      </a:r>
                    </a:p>
                  </a:txBody>
                  <a:tcPr marL="3175" marR="3175" marT="3175" marB="3175" anchor="t" anchorCtr="0" horzOverflow="overflow">
                    <a:solidFill>
                      <a:srgbClr val="FBE5D6"/>
                    </a:solidFill>
                  </a:tcPr>
                </a:tc>
                <a:tc>
                  <a:txBody>
                    <a:bodyPr/>
                    <a:lstStyle/>
                    <a:p>
                      <a:pPr>
                        <a:defRPr sz="1800"/>
                      </a:pPr>
                      <a:r>
                        <a:t>              36,137 </a:t>
                      </a:r>
                    </a:p>
                  </a:txBody>
                  <a:tcPr marL="3175" marR="3175" marT="3175" marB="3175" anchor="t" anchorCtr="0" horzOverflow="overflow">
                    <a:solidFill>
                      <a:srgbClr val="E2F0D9"/>
                    </a:solidFill>
                  </a:tcPr>
                </a:tc>
                <a:tc>
                  <a:txBody>
                    <a:bodyPr/>
                    <a:lstStyle/>
                    <a:p>
                      <a:pPr>
                        <a:defRPr sz="1800"/>
                      </a:pPr>
                      <a:r>
                        <a:t>               30,802 </a:t>
                      </a:r>
                    </a:p>
                  </a:txBody>
                  <a:tcPr marL="3175" marR="3175" marT="3175" marB="3175" anchor="t" anchorCtr="0" horzOverflow="overflow">
                    <a:solidFill>
                      <a:srgbClr val="DAE3F3"/>
                    </a:solidFill>
                  </a:tcPr>
                </a:tc>
                <a:tc>
                  <a:txBody>
                    <a:bodyPr/>
                    <a:lstStyle/>
                    <a:p>
                      <a:pPr algn="l">
                        <a:defRPr sz="1800"/>
                      </a:pPr>
                      <a:r>
                        <a:t>Owen Flats </a:t>
                      </a:r>
                    </a:p>
                  </a:txBody>
                  <a:tcPr marL="3175" marR="3175" marT="3175" marB="3175" anchor="t" anchorCtr="0" horzOverflow="overflow">
                    <a:solidFill>
                      <a:srgbClr val="F2F2F2"/>
                    </a:solidFill>
                  </a:tcPr>
                </a:tc>
                <a:tc>
                  <a:txBody>
                    <a:bodyPr/>
                    <a:lstStyle/>
                    <a:p>
                      <a:pPr>
                        <a:defRPr sz="1800"/>
                      </a:pPr>
                      <a:r>
                        <a:t>98 </a:t>
                      </a:r>
                    </a:p>
                  </a:txBody>
                  <a:tcPr marL="3175" marR="3175" marT="3175" marB="3175" anchor="t" anchorCtr="0" horzOverflow="overflow">
                    <a:solidFill>
                      <a:srgbClr val="DAE3F3"/>
                    </a:solidFill>
                  </a:tcPr>
                </a:tc>
              </a:tr>
              <a:tr h="50800">
                <a:tc>
                  <a:txBody>
                    <a:bodyPr/>
                    <a:lstStyle/>
                    <a:p>
                      <a:pPr algn="l">
                        <a:defRPr sz="1800"/>
                      </a:pPr>
                      <a:r>
                        <a:t>2016-17</a:t>
                      </a:r>
                    </a:p>
                  </a:txBody>
                  <a:tcPr marL="3175" marR="3175" marT="3175" marB="3175" anchor="t" anchorCtr="0" horzOverflow="overflow">
                    <a:solidFill>
                      <a:srgbClr val="F2F2F2"/>
                    </a:solidFill>
                  </a:tcPr>
                </a:tc>
                <a:tc>
                  <a:txBody>
                    <a:bodyPr/>
                    <a:lstStyle/>
                    <a:p>
                      <a:pPr>
                        <a:defRPr sz="1800"/>
                      </a:pPr>
                      <a:r>
                        <a:t>-54,137</a:t>
                      </a:r>
                    </a:p>
                  </a:txBody>
                  <a:tcPr marL="3175" marR="3175" marT="3175" marB="3175" anchor="t" anchorCtr="0" horzOverflow="overflow">
                    <a:solidFill>
                      <a:srgbClr val="FBE5D6"/>
                    </a:solidFill>
                  </a:tcPr>
                </a:tc>
                <a:tc>
                  <a:txBody>
                    <a:bodyPr/>
                    <a:lstStyle/>
                    <a:p>
                      <a:pPr>
                        <a:defRPr sz="1800"/>
                      </a:pPr>
                      <a:r>
                        <a:t>            127,858 </a:t>
                      </a:r>
                    </a:p>
                  </a:txBody>
                  <a:tcPr marL="3175" marR="3175" marT="3175" marB="3175" anchor="t" anchorCtr="0" horzOverflow="overflow">
                    <a:solidFill>
                      <a:srgbClr val="E2F0D9"/>
                    </a:solidFill>
                  </a:tcPr>
                </a:tc>
                <a:tc>
                  <a:txBody>
                    <a:bodyPr/>
                    <a:lstStyle/>
                    <a:p>
                      <a:pPr>
                        <a:defRPr sz="1800"/>
                      </a:pPr>
                      <a:r>
                        <a:t>                73,721 </a:t>
                      </a:r>
                    </a:p>
                  </a:txBody>
                  <a:tcPr marL="3175" marR="3175" marT="3175" marB="3175" anchor="t" anchorCtr="0" horzOverflow="overflow">
                    <a:solidFill>
                      <a:srgbClr val="DAE3F3"/>
                    </a:solidFill>
                  </a:tcPr>
                </a:tc>
                <a:tc>
                  <a:txBody>
                    <a:bodyPr/>
                    <a:lstStyle/>
                    <a:p>
                      <a:pPr algn="l">
                        <a:defRPr sz="1800"/>
                      </a:pPr>
                      <a:r>
                        <a:t>Allawah Court and various sites in the Red Hill</a:t>
                      </a:r>
                    </a:p>
                  </a:txBody>
                  <a:tcPr marL="3175" marR="3175" marT="3175" marB="3175" anchor="t" anchorCtr="0" horzOverflow="overflow">
                    <a:solidFill>
                      <a:srgbClr val="F2F2F2"/>
                    </a:solidFill>
                  </a:tcPr>
                </a:tc>
                <a:tc>
                  <a:txBody>
                    <a:bodyPr/>
                    <a:lstStyle/>
                    <a:p>
                      <a:pPr>
                        <a:defRPr sz="1800"/>
                      </a:pPr>
                      <a:r>
                        <a:t>412</a:t>
                      </a:r>
                    </a:p>
                  </a:txBody>
                  <a:tcPr marL="3175" marR="3175" marT="3175" marB="3175" anchor="t" anchorCtr="0" horzOverflow="overflow">
                    <a:solidFill>
                      <a:srgbClr val="DAE3F3"/>
                    </a:solidFill>
                  </a:tcPr>
                </a:tc>
              </a:tr>
              <a:tr h="50800">
                <a:tc>
                  <a:txBody>
                    <a:bodyPr/>
                    <a:lstStyle/>
                    <a:p>
                      <a:pPr algn="l">
                        <a:defRPr sz="1800"/>
                      </a:pPr>
                      <a:r>
                        <a:t>2017-18</a:t>
                      </a:r>
                    </a:p>
                  </a:txBody>
                  <a:tcPr marL="3175" marR="3175" marT="3175" marB="3175" anchor="t" anchorCtr="0" horzOverflow="overflow">
                    <a:solidFill>
                      <a:srgbClr val="F2F2F2"/>
                    </a:solidFill>
                  </a:tcPr>
                </a:tc>
                <a:tc>
                  <a:txBody>
                    <a:bodyPr/>
                    <a:lstStyle/>
                    <a:p>
                      <a:pPr>
                        <a:defRPr sz="1800"/>
                      </a:pPr>
                      <a:r>
                        <a:t>-35,010</a:t>
                      </a:r>
                    </a:p>
                  </a:txBody>
                  <a:tcPr marL="3175" marR="3175" marT="3175" marB="3175" anchor="t" anchorCtr="0" horzOverflow="overflow">
                    <a:solidFill>
                      <a:srgbClr val="FBE5D6"/>
                    </a:solidFill>
                  </a:tcPr>
                </a:tc>
                <a:tc>
                  <a:txBody>
                    <a:bodyPr/>
                    <a:lstStyle/>
                    <a:p>
                      <a:pPr>
                        <a:defRPr sz="1800"/>
                      </a:pPr>
                      <a:r>
                        <a:t>              95,122 </a:t>
                      </a:r>
                    </a:p>
                  </a:txBody>
                  <a:tcPr marL="3175" marR="3175" marT="3175" marB="3175" anchor="t" anchorCtr="0" horzOverflow="overflow">
                    <a:solidFill>
                      <a:srgbClr val="E2F0D9"/>
                    </a:solidFill>
                  </a:tcPr>
                </a:tc>
                <a:tc>
                  <a:txBody>
                    <a:bodyPr/>
                    <a:lstStyle/>
                    <a:p>
                      <a:pPr>
                        <a:defRPr sz="1800"/>
                      </a:pPr>
                      <a:r>
                        <a:t>                60,112 </a:t>
                      </a:r>
                    </a:p>
                  </a:txBody>
                  <a:tcPr marL="3175" marR="3175" marT="3175" marB="3175" anchor="t" anchorCtr="0" horzOverflow="overflow">
                    <a:solidFill>
                      <a:srgbClr val="DAE3F3"/>
                    </a:solidFill>
                  </a:tcPr>
                </a:tc>
                <a:tc>
                  <a:txBody>
                    <a:bodyPr/>
                    <a:lstStyle/>
                    <a:p>
                      <a:pPr algn="l">
                        <a:defRPr sz="1800"/>
                      </a:pPr>
                      <a:r>
                        <a:t>Bega Court site in Reid and Karuah Garden site in Dickson </a:t>
                      </a:r>
                    </a:p>
                  </a:txBody>
                  <a:tcPr marL="3175" marR="3175" marT="3175" marB="3175" anchor="t" anchorCtr="0" horzOverflow="overflow">
                    <a:solidFill>
                      <a:srgbClr val="F2F2F2"/>
                    </a:solidFill>
                  </a:tcPr>
                </a:tc>
                <a:tc>
                  <a:txBody>
                    <a:bodyPr/>
                    <a:lstStyle/>
                    <a:p>
                      <a:pPr>
                        <a:defRPr sz="1800"/>
                      </a:pPr>
                      <a:r>
                        <a:t>270 </a:t>
                      </a:r>
                    </a:p>
                  </a:txBody>
                  <a:tcPr marL="3175" marR="3175" marT="3175" marB="3175" anchor="t" anchorCtr="0" horzOverflow="overflow">
                    <a:solidFill>
                      <a:srgbClr val="DAE3F3"/>
                    </a:solidFill>
                  </a:tcPr>
                </a:tc>
              </a:tr>
              <a:tr h="50800">
                <a:tc>
                  <a:txBody>
                    <a:bodyPr/>
                    <a:lstStyle/>
                    <a:p>
                      <a:pPr algn="l">
                        <a:defRPr sz="1800"/>
                      </a:pPr>
                      <a:r>
                        <a:t>2018-19</a:t>
                      </a:r>
                    </a:p>
                  </a:txBody>
                  <a:tcPr marL="3175" marR="3175" marT="3175" marB="3175" anchor="t" anchorCtr="0" horzOverflow="overflow">
                    <a:solidFill>
                      <a:srgbClr val="F2F2F2"/>
                    </a:solidFill>
                  </a:tcPr>
                </a:tc>
                <a:tc>
                  <a:txBody>
                    <a:bodyPr/>
                    <a:lstStyle/>
                    <a:p>
                      <a:pPr>
                        <a:defRPr sz="1800"/>
                      </a:pPr>
                      <a:r>
                        <a:t>-118,990</a:t>
                      </a:r>
                    </a:p>
                  </a:txBody>
                  <a:tcPr marL="3175" marR="3175" marT="3175" marB="3175" anchor="t" anchorCtr="0" horzOverflow="overflow">
                    <a:solidFill>
                      <a:srgbClr val="FBE5D6"/>
                    </a:solidFill>
                  </a:tcPr>
                </a:tc>
                <a:tc>
                  <a:txBody>
                    <a:bodyPr/>
                    <a:lstStyle/>
                    <a:p>
                      <a:pPr>
                        <a:defRPr sz="1800"/>
                      </a:pPr>
                      <a:r>
                        <a:t> 116,676 </a:t>
                      </a:r>
                    </a:p>
                  </a:txBody>
                  <a:tcPr marL="3175" marR="3175" marT="3175" marB="3175" anchor="t" anchorCtr="0" horzOverflow="overflow">
                    <a:solidFill>
                      <a:srgbClr val="E2F0D9"/>
                    </a:solidFill>
                  </a:tcPr>
                </a:tc>
                <a:tc>
                  <a:txBody>
                    <a:bodyPr/>
                    <a:lstStyle/>
                    <a:p>
                      <a:pPr>
                        <a:defRPr sz="1800"/>
                      </a:pPr>
                      <a:r>
                        <a:t>-2,314 </a:t>
                      </a:r>
                    </a:p>
                  </a:txBody>
                  <a:tcPr marL="3175" marR="3175" marT="3175" marB="3175" anchor="t" anchorCtr="0" horzOverflow="overflow">
                    <a:solidFill>
                      <a:srgbClr val="DAE3F3"/>
                    </a:solidFill>
                  </a:tcPr>
                </a:tc>
                <a:tc>
                  <a:txBody>
                    <a:bodyPr/>
                    <a:lstStyle/>
                    <a:p>
                      <a:pPr algn="l">
                        <a:defRPr sz="1800"/>
                      </a:pPr>
                      <a:r>
                        <a:t>All of the remaining sites in Turner, Braddon, Lyneham, Griffiths, Lyons and Narrabundah</a:t>
                      </a:r>
                    </a:p>
                  </a:txBody>
                  <a:tcPr marL="3175" marR="3175" marT="3175" marB="3175" anchor="t" anchorCtr="0" horzOverflow="overflow">
                    <a:solidFill>
                      <a:srgbClr val="F2F2F2"/>
                    </a:solidFill>
                  </a:tcPr>
                </a:tc>
                <a:tc>
                  <a:txBody>
                    <a:bodyPr/>
                    <a:lstStyle/>
                    <a:p>
                      <a:pPr>
                        <a:defRPr sz="1800"/>
                      </a:pPr>
                      <a:r>
                        <a:t>                                 314 </a:t>
                      </a:r>
                    </a:p>
                  </a:txBody>
                  <a:tcPr marL="3175" marR="3175" marT="3175" marB="3175" anchor="t" anchorCtr="0" horzOverflow="overflow">
                    <a:solidFill>
                      <a:srgbClr val="DAE3F3"/>
                    </a:solidFill>
                  </a:tcPr>
                </a:tc>
              </a:tr>
              <a:tr h="284603">
                <a:tc>
                  <a:txBody>
                    <a:bodyPr/>
                    <a:lstStyle/>
                    <a:p>
                      <a:pPr algn="l">
                        <a:defRPr sz="1800"/>
                      </a:pPr>
                      <a:r>
                        <a:t>2019-20</a:t>
                      </a:r>
                    </a:p>
                  </a:txBody>
                  <a:tcPr marL="3175" marR="3175" marT="3175" marB="3175" anchor="t" anchorCtr="0" horzOverflow="overflow">
                    <a:lnB w="12700">
                      <a:solidFill>
                        <a:srgbClr val="000000"/>
                      </a:solidFill>
                    </a:lnB>
                    <a:solidFill>
                      <a:srgbClr val="F2F2F2"/>
                    </a:solidFill>
                  </a:tcPr>
                </a:tc>
                <a:tc>
                  <a:txBody>
                    <a:bodyPr/>
                    <a:lstStyle/>
                    <a:p>
                      <a:pPr>
                        <a:defRPr sz="1800"/>
                      </a:pPr>
                      <a:r>
                        <a:t>0</a:t>
                      </a:r>
                    </a:p>
                  </a:txBody>
                  <a:tcPr marL="3175" marR="3175" marT="3175" marB="3175" anchor="t" anchorCtr="0" horzOverflow="overflow">
                    <a:lnB w="12700">
                      <a:solidFill>
                        <a:srgbClr val="000000"/>
                      </a:solidFill>
                    </a:lnB>
                    <a:solidFill>
                      <a:srgbClr val="FBE5D6"/>
                    </a:solidFill>
                  </a:tcPr>
                </a:tc>
                <a:tc>
                  <a:txBody>
                    <a:bodyPr/>
                    <a:lstStyle/>
                    <a:p>
                      <a:pPr>
                        <a:defRPr sz="1800"/>
                      </a:pPr>
                      <a:r>
                        <a:t>               81,274 </a:t>
                      </a:r>
                    </a:p>
                  </a:txBody>
                  <a:tcPr marL="3175" marR="3175" marT="3175" marB="3175" anchor="t" anchorCtr="0" horzOverflow="overflow">
                    <a:lnB w="12700">
                      <a:solidFill>
                        <a:srgbClr val="000000"/>
                      </a:solidFill>
                    </a:lnB>
                    <a:solidFill>
                      <a:srgbClr val="E2F0D9"/>
                    </a:solidFill>
                  </a:tcPr>
                </a:tc>
                <a:tc>
                  <a:txBody>
                    <a:bodyPr/>
                    <a:lstStyle/>
                    <a:p>
                      <a:pPr>
                        <a:defRPr sz="1800"/>
                      </a:pPr>
                      <a:r>
                        <a:t>              81,274 </a:t>
                      </a:r>
                    </a:p>
                  </a:txBody>
                  <a:tcPr marL="3175" marR="3175" marT="3175" marB="3175" anchor="t" anchorCtr="0" horzOverflow="overflow">
                    <a:lnB w="12700">
                      <a:solidFill>
                        <a:srgbClr val="000000"/>
                      </a:solidFill>
                    </a:lnB>
                    <a:solidFill>
                      <a:srgbClr val="DAE3F3"/>
                    </a:solidFill>
                  </a:tcPr>
                </a:tc>
                <a:tc>
                  <a:txBody>
                    <a:bodyPr/>
                    <a:lstStyle/>
                    <a:p>
                      <a:pPr algn="l">
                        <a:defRPr sz="1800"/>
                      </a:pPr>
                      <a:r>
                        <a:t> - </a:t>
                      </a:r>
                    </a:p>
                  </a:txBody>
                  <a:tcPr marL="3175" marR="3175" marT="3175" marB="3175" anchor="ctr" anchorCtr="0" horzOverflow="overflow">
                    <a:lnB w="12700">
                      <a:solidFill>
                        <a:srgbClr val="000000"/>
                      </a:solidFill>
                    </a:lnB>
                    <a:solidFill>
                      <a:srgbClr val="F2F2F2"/>
                    </a:solidFill>
                  </a:tcPr>
                </a:tc>
                <a:tc>
                  <a:txBody>
                    <a:bodyPr/>
                    <a:lstStyle/>
                    <a:p>
                      <a:pPr>
                        <a:defRPr sz="1800"/>
                      </a:pPr>
                      <a:r>
                        <a:t> </a:t>
                      </a:r>
                    </a:p>
                  </a:txBody>
                  <a:tcPr marL="3175" marR="3175" marT="3175" marB="3175" anchor="t" anchorCtr="0" horzOverflow="overflow">
                    <a:lnB w="12700">
                      <a:solidFill>
                        <a:srgbClr val="000000"/>
                      </a:solidFill>
                    </a:lnB>
                    <a:solidFill>
                      <a:srgbClr val="DAE3F3"/>
                    </a:solidFill>
                  </a:tcPr>
                </a:tc>
              </a:tr>
              <a:tr h="540000">
                <a:tc>
                  <a:txBody>
                    <a:bodyPr/>
                    <a:lstStyle/>
                    <a:p>
                      <a:pPr algn="l">
                        <a:defRPr sz="1800"/>
                      </a:pPr>
                      <a:r>
                        <a:rPr b="1"/>
                        <a:t>Total</a:t>
                      </a:r>
                    </a:p>
                  </a:txBody>
                  <a:tcPr marL="3175" marR="3175" marT="3175" marB="3175" anchor="ctr" anchorCtr="0" horzOverflow="overflow">
                    <a:lnT w="12700">
                      <a:solidFill>
                        <a:srgbClr val="000000"/>
                      </a:solidFill>
                    </a:lnT>
                    <a:lnB w="12700">
                      <a:solidFill>
                        <a:srgbClr val="000000"/>
                      </a:solidFill>
                    </a:lnB>
                    <a:solidFill>
                      <a:srgbClr val="F2F2F2"/>
                    </a:solidFill>
                  </a:tcPr>
                </a:tc>
                <a:tc>
                  <a:txBody>
                    <a:bodyPr/>
                    <a:lstStyle/>
                    <a:p>
                      <a:pPr>
                        <a:defRPr sz="1800"/>
                      </a:pPr>
                      <a:r>
                        <a:rPr b="1"/>
                        <a:t>-222,330</a:t>
                      </a:r>
                    </a:p>
                  </a:txBody>
                  <a:tcPr marL="3175" marR="3175" marT="3175" marB="3175" anchor="ctr" anchorCtr="0" horzOverflow="overflow">
                    <a:lnT w="12700">
                      <a:solidFill>
                        <a:srgbClr val="000000"/>
                      </a:solidFill>
                    </a:lnT>
                    <a:lnB w="12700">
                      <a:solidFill>
                        <a:srgbClr val="000000"/>
                      </a:solidFill>
                    </a:lnB>
                    <a:solidFill>
                      <a:srgbClr val="FBE5D6"/>
                    </a:solidFill>
                  </a:tcPr>
                </a:tc>
                <a:tc>
                  <a:txBody>
                    <a:bodyPr/>
                    <a:lstStyle/>
                    <a:p>
                      <a:pPr>
                        <a:defRPr sz="1800"/>
                      </a:pPr>
                      <a:r>
                        <a:rPr b="1"/>
                        <a:t>457,067 </a:t>
                      </a:r>
                    </a:p>
                  </a:txBody>
                  <a:tcPr marL="3175" marR="3175" marT="3175" marB="3175" anchor="ctr" anchorCtr="0" horzOverflow="overflow">
                    <a:lnT w="12700">
                      <a:solidFill>
                        <a:srgbClr val="000000"/>
                      </a:solidFill>
                    </a:lnT>
                    <a:lnB w="12700">
                      <a:solidFill>
                        <a:srgbClr val="000000"/>
                      </a:solidFill>
                    </a:lnB>
                    <a:solidFill>
                      <a:srgbClr val="E2F0D9"/>
                    </a:solidFill>
                  </a:tcPr>
                </a:tc>
                <a:tc>
                  <a:txBody>
                    <a:bodyPr/>
                    <a:lstStyle/>
                    <a:p>
                      <a:pPr>
                        <a:defRPr sz="1800"/>
                      </a:pPr>
                      <a:r>
                        <a:rPr b="1"/>
                        <a:t>234,737 </a:t>
                      </a:r>
                    </a:p>
                  </a:txBody>
                  <a:tcPr marL="3175" marR="3175" marT="3175" marB="3175" anchor="ctr" anchorCtr="0" horzOverflow="overflow">
                    <a:lnT w="12700">
                      <a:solidFill>
                        <a:srgbClr val="000000"/>
                      </a:solidFill>
                    </a:lnT>
                    <a:lnB w="12700">
                      <a:solidFill>
                        <a:srgbClr val="000000"/>
                      </a:solidFill>
                    </a:lnB>
                    <a:solidFill>
                      <a:srgbClr val="DAE3F3"/>
                    </a:solidFill>
                  </a:tcPr>
                </a:tc>
                <a:tc>
                  <a:txBody>
                    <a:bodyPr/>
                    <a:lstStyle/>
                    <a:p>
                      <a:pPr>
                        <a:defRPr sz="1800"/>
                      </a:pPr>
                      <a:r>
                        <a:rPr b="1"/>
                        <a:t> </a:t>
                      </a:r>
                    </a:p>
                  </a:txBody>
                  <a:tcPr marL="3175" marR="3175" marT="3175" marB="3175" anchor="ctr" anchorCtr="0" horzOverflow="overflow">
                    <a:lnT w="12700">
                      <a:solidFill>
                        <a:srgbClr val="000000"/>
                      </a:solidFill>
                    </a:lnT>
                    <a:lnB w="12700">
                      <a:solidFill>
                        <a:srgbClr val="000000"/>
                      </a:solidFill>
                    </a:lnB>
                    <a:solidFill>
                      <a:srgbClr val="F2F2F2"/>
                    </a:solidFill>
                  </a:tcPr>
                </a:tc>
                <a:tc>
                  <a:txBody>
                    <a:bodyPr/>
                    <a:lstStyle/>
                    <a:p>
                      <a:pPr>
                        <a:defRPr sz="1800"/>
                      </a:pPr>
                      <a:r>
                        <a:rPr b="1"/>
                        <a:t>1,094 </a:t>
                      </a:r>
                    </a:p>
                  </a:txBody>
                  <a:tcPr marL="3175" marR="3175" marT="3175" marB="3175" anchor="ctr" anchorCtr="0" horzOverflow="overflow">
                    <a:lnT w="12700">
                      <a:solidFill>
                        <a:srgbClr val="000000"/>
                      </a:solidFill>
                    </a:lnT>
                    <a:lnB w="12700">
                      <a:solidFill>
                        <a:srgbClr val="000000"/>
                      </a:solidFill>
                    </a:lnB>
                    <a:solidFill>
                      <a:srgbClr val="DAE3F3"/>
                    </a:solidFill>
                  </a:tcPr>
                </a:tc>
              </a:tr>
            </a:tbl>
          </a:graphicData>
        </a:graphic>
      </p:graphicFrame>
      <p:sp>
        <p:nvSpPr>
          <p:cNvPr id="107" name="TextBox 11"/>
          <p:cNvSpPr txBox="1"/>
          <p:nvPr/>
        </p:nvSpPr>
        <p:spPr>
          <a:xfrm>
            <a:off x="831533" y="5749023"/>
            <a:ext cx="10700386" cy="333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Source: Audited Financial Statements; Respective Years.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06"/>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0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6" grpId="1"/>
      <p:bldP build="whole" bldLvl="1" animBg="1" rev="0" advAuto="0" spid="107" grpId="2"/>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xfrm>
            <a:off x="838200" y="60325"/>
            <a:ext cx="10515600" cy="1154113"/>
          </a:xfrm>
          <a:prstGeom prst="rect">
            <a:avLst/>
          </a:prstGeom>
        </p:spPr>
        <p:txBody>
          <a:bodyPr/>
          <a:lstStyle>
            <a:lvl1pPr>
              <a:defRPr sz="3600"/>
            </a:lvl1pPr>
          </a:lstStyle>
          <a:p>
            <a:pPr/>
            <a:r>
              <a:t>Performance Measures</a:t>
            </a:r>
          </a:p>
        </p:txBody>
      </p:sp>
      <p:sp>
        <p:nvSpPr>
          <p:cNvPr id="110" name="TextBox 11"/>
          <p:cNvSpPr txBox="1"/>
          <p:nvPr/>
        </p:nvSpPr>
        <p:spPr>
          <a:xfrm>
            <a:off x="883920" y="5274229"/>
            <a:ext cx="10700386" cy="3330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Source: Report on Government Services; Productivity Commission (2022).</a:t>
            </a:r>
          </a:p>
        </p:txBody>
      </p:sp>
      <p:graphicFrame>
        <p:nvGraphicFramePr>
          <p:cNvPr id="111" name="Content Placeholder 4"/>
          <p:cNvGraphicFramePr/>
          <p:nvPr/>
        </p:nvGraphicFramePr>
        <p:xfrm>
          <a:off x="838200" y="1214437"/>
          <a:ext cx="9867900" cy="389096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013251"/>
                <a:gridCol w="1387673"/>
                <a:gridCol w="1233488"/>
                <a:gridCol w="1233488"/>
              </a:tblGrid>
              <a:tr h="555852">
                <a:tc>
                  <a:txBody>
                    <a:bodyPr/>
                    <a:lstStyle/>
                    <a:p>
                      <a:pPr algn="l">
                        <a:defRPr sz="1800"/>
                      </a:pPr>
                      <a:r>
                        <a:rPr b="1" sz="2400"/>
                        <a:t> </a:t>
                      </a:r>
                    </a:p>
                  </a:txBody>
                  <a:tcPr marL="3175" marR="3175" marT="3175" marB="3175" anchor="ctr" anchorCtr="0" horzOverflow="overflow">
                    <a:lnT w="12700">
                      <a:solidFill>
                        <a:srgbClr val="000000"/>
                      </a:solidFill>
                    </a:lnT>
                    <a:lnB w="12700">
                      <a:solidFill>
                        <a:srgbClr val="000000"/>
                      </a:solidFill>
                    </a:lnB>
                    <a:solidFill>
                      <a:srgbClr val="E8EBF5"/>
                    </a:solidFill>
                  </a:tcPr>
                </a:tc>
                <a:tc>
                  <a:txBody>
                    <a:bodyPr/>
                    <a:lstStyle/>
                    <a:p>
                      <a:pPr>
                        <a:defRPr sz="1800"/>
                      </a:pPr>
                      <a:r>
                        <a:rPr b="1" sz="2400"/>
                        <a:t>2017</a:t>
                      </a:r>
                    </a:p>
                  </a:txBody>
                  <a:tcPr marL="3175" marR="3175" marT="3175" marB="3175" anchor="ctr" anchorCtr="0" horzOverflow="overflow">
                    <a:lnT w="12700">
                      <a:solidFill>
                        <a:srgbClr val="000000"/>
                      </a:solidFill>
                    </a:lnT>
                    <a:lnB w="12700">
                      <a:solidFill>
                        <a:srgbClr val="000000"/>
                      </a:solidFill>
                    </a:lnB>
                    <a:solidFill>
                      <a:srgbClr val="E8EBF5"/>
                    </a:solidFill>
                  </a:tcPr>
                </a:tc>
                <a:tc>
                  <a:txBody>
                    <a:bodyPr/>
                    <a:lstStyle/>
                    <a:p>
                      <a:pPr>
                        <a:defRPr sz="1800"/>
                      </a:pPr>
                      <a:r>
                        <a:rPr b="1" sz="2400"/>
                        <a:t>2021</a:t>
                      </a:r>
                    </a:p>
                  </a:txBody>
                  <a:tcPr marL="3175" marR="3175" marT="3175" marB="3175" anchor="ctr" anchorCtr="0" horzOverflow="overflow">
                    <a:lnT w="12700">
                      <a:solidFill>
                        <a:srgbClr val="000000"/>
                      </a:solidFill>
                    </a:lnT>
                    <a:lnB w="12700">
                      <a:solidFill>
                        <a:srgbClr val="000000"/>
                      </a:solidFill>
                    </a:lnB>
                    <a:solidFill>
                      <a:srgbClr val="E8EBF5"/>
                    </a:solidFill>
                  </a:tcPr>
                </a:tc>
                <a:tc>
                  <a:txBody>
                    <a:bodyPr/>
                    <a:lstStyle/>
                    <a:p>
                      <a:pPr>
                        <a:defRPr sz="1800"/>
                      </a:pPr>
                      <a:r>
                        <a:rPr b="1" sz="2400"/>
                        <a:t>Change</a:t>
                      </a:r>
                    </a:p>
                  </a:txBody>
                  <a:tcPr marL="3175" marR="3175" marT="3175" marB="3175" anchor="ctr" anchorCtr="0" horzOverflow="overflow">
                    <a:lnT w="12700">
                      <a:solidFill>
                        <a:srgbClr val="000000"/>
                      </a:solidFill>
                    </a:lnT>
                    <a:lnB w="12700">
                      <a:solidFill>
                        <a:srgbClr val="000000"/>
                      </a:solidFill>
                    </a:lnB>
                    <a:solidFill>
                      <a:srgbClr val="E8EBF5"/>
                    </a:solidFill>
                  </a:tcPr>
                </a:tc>
              </a:tr>
              <a:tr h="555852">
                <a:tc>
                  <a:txBody>
                    <a:bodyPr/>
                    <a:lstStyle/>
                    <a:p>
                      <a:pPr algn="l">
                        <a:defRPr sz="1800"/>
                      </a:pPr>
                      <a:r>
                        <a:rPr sz="2400"/>
                        <a:t>Public Housing Dwellings</a:t>
                      </a:r>
                    </a:p>
                  </a:txBody>
                  <a:tcPr marL="3175" marR="3175" marT="3175" marB="3175" anchor="ctr" anchorCtr="0" horzOverflow="overflow">
                    <a:lnT w="12700">
                      <a:solidFill>
                        <a:srgbClr val="000000"/>
                      </a:solidFill>
                    </a:lnT>
                    <a:solidFill>
                      <a:srgbClr val="E8EBF5"/>
                    </a:solidFill>
                  </a:tcPr>
                </a:tc>
                <a:tc>
                  <a:txBody>
                    <a:bodyPr/>
                    <a:lstStyle/>
                    <a:p>
                      <a:pPr algn="l">
                        <a:defRPr sz="1800"/>
                      </a:pPr>
                      <a:r>
                        <a:rPr sz="2400"/>
                        <a:t>       11,077 </a:t>
                      </a:r>
                    </a:p>
                  </a:txBody>
                  <a:tcPr marL="3175" marR="3175" marT="3175" marB="3175" anchor="ctr" anchorCtr="0" horzOverflow="overflow">
                    <a:lnT w="12700">
                      <a:solidFill>
                        <a:srgbClr val="000000"/>
                      </a:solidFill>
                    </a:lnT>
                    <a:solidFill>
                      <a:srgbClr val="E8EBF5"/>
                    </a:solidFill>
                  </a:tcPr>
                </a:tc>
                <a:tc>
                  <a:txBody>
                    <a:bodyPr/>
                    <a:lstStyle/>
                    <a:p>
                      <a:pPr algn="l">
                        <a:defRPr sz="1800"/>
                      </a:pPr>
                      <a:r>
                        <a:rPr sz="2400"/>
                        <a:t>    10,859 </a:t>
                      </a:r>
                    </a:p>
                  </a:txBody>
                  <a:tcPr marL="3175" marR="3175" marT="3175" marB="3175" anchor="ctr" anchorCtr="0" horzOverflow="overflow">
                    <a:lnT w="12700">
                      <a:solidFill>
                        <a:srgbClr val="000000"/>
                      </a:solidFill>
                    </a:lnT>
                    <a:solidFill>
                      <a:srgbClr val="E8EBF5"/>
                    </a:solidFill>
                  </a:tcPr>
                </a:tc>
                <a:tc>
                  <a:txBody>
                    <a:bodyPr/>
                    <a:lstStyle/>
                    <a:p>
                      <a:pPr>
                        <a:defRPr sz="1800"/>
                      </a:pPr>
                      <a:r>
                        <a:rPr sz="2400"/>
                        <a:t>-2.0%</a:t>
                      </a:r>
                    </a:p>
                  </a:txBody>
                  <a:tcPr marL="3175" marR="3175" marT="3175" marB="3175" anchor="ctr" anchorCtr="0" horzOverflow="overflow">
                    <a:lnT w="12700">
                      <a:solidFill>
                        <a:srgbClr val="000000"/>
                      </a:solidFill>
                    </a:lnT>
                    <a:solidFill>
                      <a:srgbClr val="E8EBF5"/>
                    </a:solidFill>
                  </a:tcPr>
                </a:tc>
              </a:tr>
              <a:tr h="555852">
                <a:tc>
                  <a:txBody>
                    <a:bodyPr/>
                    <a:lstStyle/>
                    <a:p>
                      <a:pPr algn="l">
                        <a:defRPr sz="1800"/>
                      </a:pPr>
                      <a:r>
                        <a:rPr sz="2400"/>
                        <a:t>Households in Public Housing</a:t>
                      </a:r>
                    </a:p>
                  </a:txBody>
                  <a:tcPr marL="3175" marR="3175" marT="3175" marB="3175" anchor="ctr" anchorCtr="0" horzOverflow="overflow">
                    <a:solidFill>
                      <a:srgbClr val="E8EBF5"/>
                    </a:solidFill>
                  </a:tcPr>
                </a:tc>
                <a:tc>
                  <a:txBody>
                    <a:bodyPr/>
                    <a:lstStyle/>
                    <a:p>
                      <a:pPr algn="l">
                        <a:defRPr sz="1800"/>
                      </a:pPr>
                      <a:r>
                        <a:rPr sz="2400"/>
                        <a:t>       10,661 </a:t>
                      </a:r>
                    </a:p>
                  </a:txBody>
                  <a:tcPr marL="3175" marR="3175" marT="3175" marB="3175" anchor="ctr" anchorCtr="0" horzOverflow="overflow">
                    <a:solidFill>
                      <a:srgbClr val="E8EBF5"/>
                    </a:solidFill>
                  </a:tcPr>
                </a:tc>
                <a:tc>
                  <a:txBody>
                    <a:bodyPr/>
                    <a:lstStyle/>
                    <a:p>
                      <a:pPr algn="l">
                        <a:defRPr sz="1800"/>
                      </a:pPr>
                      <a:r>
                        <a:rPr sz="2400"/>
                        <a:t>    10,421 </a:t>
                      </a:r>
                    </a:p>
                  </a:txBody>
                  <a:tcPr marL="3175" marR="3175" marT="3175" marB="3175" anchor="ctr" anchorCtr="0" horzOverflow="overflow">
                    <a:solidFill>
                      <a:srgbClr val="E8EBF5"/>
                    </a:solidFill>
                  </a:tcPr>
                </a:tc>
                <a:tc>
                  <a:txBody>
                    <a:bodyPr/>
                    <a:lstStyle/>
                    <a:p>
                      <a:pPr>
                        <a:defRPr sz="1800"/>
                      </a:pPr>
                      <a:r>
                        <a:rPr sz="2400"/>
                        <a:t>-2.3%</a:t>
                      </a:r>
                    </a:p>
                  </a:txBody>
                  <a:tcPr marL="3175" marR="3175" marT="3175" marB="3175" anchor="ctr" anchorCtr="0" horzOverflow="overflow">
                    <a:solidFill>
                      <a:srgbClr val="E8EBF5"/>
                    </a:solidFill>
                  </a:tcPr>
                </a:tc>
              </a:tr>
              <a:tr h="555852">
                <a:tc>
                  <a:txBody>
                    <a:bodyPr/>
                    <a:lstStyle/>
                    <a:p>
                      <a:pPr algn="l">
                        <a:defRPr sz="1800"/>
                      </a:pPr>
                      <a:r>
                        <a:rPr sz="2400"/>
                        <a:t>Applicants on Waiting List</a:t>
                      </a:r>
                    </a:p>
                  </a:txBody>
                  <a:tcPr marL="3175" marR="3175" marT="3175" marB="3175" anchor="ctr" anchorCtr="0" horzOverflow="overflow">
                    <a:solidFill>
                      <a:srgbClr val="E8EBF5"/>
                    </a:solidFill>
                  </a:tcPr>
                </a:tc>
                <a:tc>
                  <a:txBody>
                    <a:bodyPr/>
                    <a:lstStyle/>
                    <a:p>
                      <a:pPr algn="l">
                        <a:defRPr sz="1800"/>
                      </a:pPr>
                      <a:r>
                        <a:rPr sz="2400"/>
                        <a:t>         1,770 </a:t>
                      </a:r>
                    </a:p>
                  </a:txBody>
                  <a:tcPr marL="3175" marR="3175" marT="3175" marB="3175" anchor="ctr" anchorCtr="0" horzOverflow="overflow">
                    <a:solidFill>
                      <a:srgbClr val="E8EBF5"/>
                    </a:solidFill>
                  </a:tcPr>
                </a:tc>
                <a:tc>
                  <a:txBody>
                    <a:bodyPr/>
                    <a:lstStyle/>
                    <a:p>
                      <a:pPr algn="l">
                        <a:defRPr sz="1800"/>
                      </a:pPr>
                      <a:r>
                        <a:rPr sz="2400"/>
                        <a:t>       2,880 </a:t>
                      </a:r>
                    </a:p>
                  </a:txBody>
                  <a:tcPr marL="3175" marR="3175" marT="3175" marB="3175" anchor="ctr" anchorCtr="0" horzOverflow="overflow">
                    <a:solidFill>
                      <a:srgbClr val="E8EBF5"/>
                    </a:solidFill>
                  </a:tcPr>
                </a:tc>
                <a:tc>
                  <a:txBody>
                    <a:bodyPr/>
                    <a:lstStyle/>
                    <a:p>
                      <a:pPr>
                        <a:defRPr sz="1800"/>
                      </a:pPr>
                      <a:r>
                        <a:rPr sz="2400"/>
                        <a:t>62.7%</a:t>
                      </a:r>
                    </a:p>
                  </a:txBody>
                  <a:tcPr marL="3175" marR="3175" marT="3175" marB="3175" anchor="ctr" anchorCtr="0" horzOverflow="overflow">
                    <a:solidFill>
                      <a:srgbClr val="E8EBF5"/>
                    </a:solidFill>
                  </a:tcPr>
                </a:tc>
              </a:tr>
              <a:tr h="555852">
                <a:tc>
                  <a:txBody>
                    <a:bodyPr/>
                    <a:lstStyle/>
                    <a:p>
                      <a:pPr algn="l">
                        <a:defRPr sz="1800"/>
                      </a:pPr>
                      <a:r>
                        <a:rPr sz="2400"/>
                        <a:t>Average Turnaround Time for Vacant Stock</a:t>
                      </a:r>
                    </a:p>
                  </a:txBody>
                  <a:tcPr marL="3175" marR="3175" marT="3175" marB="3175" anchor="ctr" anchorCtr="0" horzOverflow="overflow">
                    <a:solidFill>
                      <a:srgbClr val="E8EBF5"/>
                    </a:solidFill>
                  </a:tcPr>
                </a:tc>
                <a:tc>
                  <a:txBody>
                    <a:bodyPr/>
                    <a:lstStyle/>
                    <a:p>
                      <a:pPr algn="l">
                        <a:defRPr sz="1800"/>
                      </a:pPr>
                      <a:r>
                        <a:rPr sz="2400"/>
                        <a:t>           25.9 </a:t>
                      </a:r>
                    </a:p>
                  </a:txBody>
                  <a:tcPr marL="3175" marR="3175" marT="3175" marB="3175" anchor="ctr" anchorCtr="0" horzOverflow="overflow">
                    <a:solidFill>
                      <a:srgbClr val="E8EBF5"/>
                    </a:solidFill>
                  </a:tcPr>
                </a:tc>
                <a:tc>
                  <a:txBody>
                    <a:bodyPr/>
                    <a:lstStyle/>
                    <a:p>
                      <a:pPr algn="l">
                        <a:defRPr sz="1800"/>
                      </a:pPr>
                      <a:r>
                        <a:rPr sz="2400"/>
                        <a:t>         49.9 </a:t>
                      </a:r>
                    </a:p>
                  </a:txBody>
                  <a:tcPr marL="3175" marR="3175" marT="3175" marB="3175" anchor="ctr" anchorCtr="0" horzOverflow="overflow">
                    <a:solidFill>
                      <a:srgbClr val="E8EBF5"/>
                    </a:solidFill>
                  </a:tcPr>
                </a:tc>
                <a:tc>
                  <a:txBody>
                    <a:bodyPr/>
                    <a:lstStyle/>
                    <a:p>
                      <a:pPr>
                        <a:defRPr sz="1800"/>
                      </a:pPr>
                      <a:r>
                        <a:rPr sz="2400"/>
                        <a:t>92.7%</a:t>
                      </a:r>
                    </a:p>
                  </a:txBody>
                  <a:tcPr marL="3175" marR="3175" marT="3175" marB="3175" anchor="ctr" anchorCtr="0" horzOverflow="overflow">
                    <a:solidFill>
                      <a:srgbClr val="E8EBF5"/>
                    </a:solidFill>
                  </a:tcPr>
                </a:tc>
              </a:tr>
              <a:tr h="555852">
                <a:tc>
                  <a:txBody>
                    <a:bodyPr/>
                    <a:lstStyle/>
                    <a:p>
                      <a:pPr algn="l">
                        <a:defRPr sz="1800"/>
                      </a:pPr>
                      <a:r>
                        <a:rPr sz="2400"/>
                        <a:t>Proportion of Overcrowded Households</a:t>
                      </a:r>
                    </a:p>
                  </a:txBody>
                  <a:tcPr marL="3175" marR="3175" marT="3175" marB="3175" anchor="ctr" anchorCtr="0" horzOverflow="overflow">
                    <a:solidFill>
                      <a:srgbClr val="E8EBF5"/>
                    </a:solidFill>
                  </a:tcPr>
                </a:tc>
                <a:tc>
                  <a:txBody>
                    <a:bodyPr/>
                    <a:lstStyle/>
                    <a:p>
                      <a:pPr>
                        <a:defRPr sz="1800"/>
                      </a:pPr>
                      <a:r>
                        <a:rPr sz="2400"/>
                        <a:t>4.5%</a:t>
                      </a:r>
                    </a:p>
                  </a:txBody>
                  <a:tcPr marL="3175" marR="3175" marT="3175" marB="3175" anchor="ctr" anchorCtr="0" horzOverflow="overflow">
                    <a:solidFill>
                      <a:srgbClr val="E8EBF5"/>
                    </a:solidFill>
                  </a:tcPr>
                </a:tc>
                <a:tc>
                  <a:txBody>
                    <a:bodyPr/>
                    <a:lstStyle/>
                    <a:p>
                      <a:pPr>
                        <a:defRPr sz="1800"/>
                      </a:pPr>
                      <a:r>
                        <a:rPr sz="2400"/>
                        <a:t>4.8%</a:t>
                      </a:r>
                    </a:p>
                  </a:txBody>
                  <a:tcPr marL="3175" marR="3175" marT="3175" marB="3175" anchor="ctr" anchorCtr="0" horzOverflow="overflow">
                    <a:solidFill>
                      <a:srgbClr val="E8EBF5"/>
                    </a:solidFill>
                  </a:tcPr>
                </a:tc>
                <a:tc>
                  <a:txBody>
                    <a:bodyPr/>
                    <a:lstStyle/>
                    <a:p>
                      <a:pPr>
                        <a:defRPr sz="1800"/>
                      </a:pPr>
                      <a:r>
                        <a:rPr sz="2400"/>
                        <a:t>0.3%</a:t>
                      </a:r>
                    </a:p>
                  </a:txBody>
                  <a:tcPr marL="3175" marR="3175" marT="3175" marB="3175" anchor="ctr" anchorCtr="0" horzOverflow="overflow">
                    <a:solidFill>
                      <a:srgbClr val="E8EBF5"/>
                    </a:solidFill>
                  </a:tcPr>
                </a:tc>
              </a:tr>
              <a:tr h="555852">
                <a:tc>
                  <a:txBody>
                    <a:bodyPr/>
                    <a:lstStyle/>
                    <a:p>
                      <a:pPr algn="l">
                        <a:defRPr sz="1800"/>
                      </a:pPr>
                      <a:r>
                        <a:rPr sz="2400"/>
                        <a:t>ATSI Housdeholds in Overcrowded Conditions</a:t>
                      </a:r>
                    </a:p>
                  </a:txBody>
                  <a:tcPr marL="3175" marR="3175" marT="3175" marB="3175" anchor="ctr" anchorCtr="0" horzOverflow="overflow">
                    <a:lnB w="12700">
                      <a:solidFill>
                        <a:srgbClr val="000000"/>
                      </a:solidFill>
                    </a:lnB>
                    <a:solidFill>
                      <a:srgbClr val="E8EBF5"/>
                    </a:solidFill>
                  </a:tcPr>
                </a:tc>
                <a:tc>
                  <a:txBody>
                    <a:bodyPr/>
                    <a:lstStyle/>
                    <a:p>
                      <a:pPr>
                        <a:defRPr sz="1800"/>
                      </a:pPr>
                      <a:r>
                        <a:rPr sz="2400"/>
                        <a:t>6.8%</a:t>
                      </a:r>
                    </a:p>
                  </a:txBody>
                  <a:tcPr marL="3175" marR="3175" marT="3175" marB="3175" anchor="ctr" anchorCtr="0" horzOverflow="overflow">
                    <a:lnB w="12700">
                      <a:solidFill>
                        <a:srgbClr val="000000"/>
                      </a:solidFill>
                    </a:lnB>
                    <a:solidFill>
                      <a:srgbClr val="E8EBF5"/>
                    </a:solidFill>
                  </a:tcPr>
                </a:tc>
                <a:tc>
                  <a:txBody>
                    <a:bodyPr/>
                    <a:lstStyle/>
                    <a:p>
                      <a:pPr>
                        <a:defRPr sz="1800"/>
                      </a:pPr>
                      <a:r>
                        <a:rPr sz="2400"/>
                        <a:t>7.5%</a:t>
                      </a:r>
                    </a:p>
                  </a:txBody>
                  <a:tcPr marL="3175" marR="3175" marT="3175" marB="3175" anchor="ctr" anchorCtr="0" horzOverflow="overflow">
                    <a:lnB w="12700">
                      <a:solidFill>
                        <a:srgbClr val="000000"/>
                      </a:solidFill>
                    </a:lnB>
                    <a:solidFill>
                      <a:srgbClr val="E8EBF5"/>
                    </a:solidFill>
                  </a:tcPr>
                </a:tc>
                <a:tc>
                  <a:txBody>
                    <a:bodyPr/>
                    <a:lstStyle/>
                    <a:p>
                      <a:pPr>
                        <a:defRPr sz="1800"/>
                      </a:pPr>
                      <a:r>
                        <a:rPr sz="2400"/>
                        <a:t>0.7%</a:t>
                      </a:r>
                    </a:p>
                  </a:txBody>
                  <a:tcPr marL="3175" marR="3175" marT="3175" marB="3175" anchor="ctr" anchorCtr="0" horzOverflow="overflow">
                    <a:lnB w="12700">
                      <a:solidFill>
                        <a:srgbClr val="000000"/>
                      </a:solidFill>
                    </a:lnB>
                    <a:solidFill>
                      <a:srgbClr val="E8EBF5"/>
                    </a:solidFill>
                  </a:tcPr>
                </a:tc>
              </a:tr>
            </a:tbl>
          </a:graphicData>
        </a:graphic>
      </p:graphicFrame>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1"/>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1" grpId="1"/>
      <p:bldP build="whole" bldLvl="1" animBg="1" rev="0" advAuto="0" spid="110" grpId="2"/>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838200" y="60325"/>
            <a:ext cx="10515600" cy="1154113"/>
          </a:xfrm>
          <a:prstGeom prst="rect">
            <a:avLst/>
          </a:prstGeom>
        </p:spPr>
        <p:txBody>
          <a:bodyPr/>
          <a:lstStyle>
            <a:lvl1pPr>
              <a:defRPr sz="3600"/>
            </a:lvl1pPr>
          </a:lstStyle>
          <a:p>
            <a:pPr/>
            <a:r>
              <a:t>The Calculus of Evictions</a:t>
            </a:r>
          </a:p>
        </p:txBody>
      </p:sp>
      <p:sp>
        <p:nvSpPr>
          <p:cNvPr id="114" name="Content Placeholder 3"/>
          <p:cNvSpPr txBox="1"/>
          <p:nvPr>
            <p:ph type="body" idx="1"/>
          </p:nvPr>
        </p:nvSpPr>
        <p:spPr>
          <a:xfrm>
            <a:off x="838200" y="1485900"/>
            <a:ext cx="10515600" cy="4171951"/>
          </a:xfrm>
          <a:prstGeom prst="rect">
            <a:avLst/>
          </a:prstGeom>
        </p:spPr>
        <p:txBody>
          <a:bodyPr/>
          <a:lstStyle/>
          <a:p>
            <a:pPr marL="0" indent="0">
              <a:buSzTx/>
              <a:buNone/>
              <a:defRPr b="1" sz="2400"/>
            </a:pPr>
            <a:r>
              <a:t>Excerpt from Ministers’ letter:</a:t>
            </a:r>
          </a:p>
          <a:p>
            <a:pPr marL="0" indent="0">
              <a:buSzTx/>
              <a:buNone/>
              <a:defRPr sz="2400"/>
            </a:pPr>
            <a:r>
              <a:t>Until February 2022, the Program was a voluntary “opt in” model, which saw the program success sit at approximately 20%. To ensure all efforts were undertaken prior to changing this model, different phases or approaches to the Program were attempted in aim of raising the success rate. Whilst these efforts saw the Program success increase to approximately 40%, the Program remained unviable in the current format. Recognising the significance of this change, we engaged with a range of community organisations to ensure this occurred in an appropriate manner and protected the rights of current tenants. We continue to work with this group to refine the Program and to ensure this, we continue to implement it in a way which responds to the needs of affected tenants.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1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14">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4"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Title 1"/>
          <p:cNvSpPr txBox="1"/>
          <p:nvPr>
            <p:ph type="title"/>
          </p:nvPr>
        </p:nvSpPr>
        <p:spPr>
          <a:xfrm>
            <a:off x="838200" y="60325"/>
            <a:ext cx="10515600" cy="1154113"/>
          </a:xfrm>
          <a:prstGeom prst="rect">
            <a:avLst/>
          </a:prstGeom>
        </p:spPr>
        <p:txBody>
          <a:bodyPr/>
          <a:lstStyle>
            <a:lvl1pPr>
              <a:defRPr sz="3600"/>
            </a:lvl1pPr>
          </a:lstStyle>
          <a:p>
            <a:pPr/>
            <a:r>
              <a:t>Summary</a:t>
            </a:r>
          </a:p>
        </p:txBody>
      </p:sp>
      <p:sp>
        <p:nvSpPr>
          <p:cNvPr id="117" name="Content Placeholder 3"/>
          <p:cNvSpPr txBox="1"/>
          <p:nvPr>
            <p:ph type="body" idx="1"/>
          </p:nvPr>
        </p:nvSpPr>
        <p:spPr>
          <a:xfrm>
            <a:off x="838200" y="1262062"/>
            <a:ext cx="10515600" cy="5038726"/>
          </a:xfrm>
          <a:prstGeom prst="rect">
            <a:avLst/>
          </a:prstGeom>
        </p:spPr>
        <p:txBody>
          <a:bodyPr/>
          <a:lstStyle/>
          <a:p>
            <a:pPr marL="0" indent="0">
              <a:buSzTx/>
              <a:buNone/>
              <a:defRPr b="1" sz="2400"/>
            </a:pPr>
            <a:r>
              <a:t>Renewal Program Mark 1:</a:t>
            </a:r>
          </a:p>
          <a:p>
            <a:pPr>
              <a:defRPr sz="2400"/>
            </a:pPr>
            <a:r>
              <a:t>Opaque financial arrangements.</a:t>
            </a:r>
          </a:p>
          <a:p>
            <a:pPr>
              <a:defRPr sz="2400"/>
            </a:pPr>
            <a:r>
              <a:t>Divergence between public pronouncements and overall outcomes.</a:t>
            </a:r>
          </a:p>
          <a:p>
            <a:pPr>
              <a:defRPr sz="2400"/>
            </a:pPr>
            <a:r>
              <a:t>No Post Completion Review, and if it has been undertaken, not released publicly.</a:t>
            </a:r>
          </a:p>
          <a:p>
            <a:pPr>
              <a:defRPr sz="2400"/>
            </a:pPr>
            <a:r>
              <a:t>No assurance that all the financial benefits and value from developments have been returned to Housing ACT.</a:t>
            </a:r>
          </a:p>
          <a:p>
            <a:pPr>
              <a:buFontTx/>
              <a:buChar char="➢"/>
              <a:defRPr sz="2400"/>
            </a:pPr>
            <a:r>
              <a:t>A Performance Audit of the Program would be reasonable.</a:t>
            </a:r>
          </a:p>
          <a:p>
            <a:pPr marL="0" indent="0">
              <a:buSzTx/>
              <a:buNone/>
              <a:defRPr b="1" sz="2400"/>
            </a:pPr>
            <a:r>
              <a:t>Renewal Program Mark 2:</a:t>
            </a:r>
          </a:p>
          <a:p>
            <a:pPr>
              <a:defRPr sz="2400"/>
            </a:pPr>
            <a:r>
              <a:t>Financially unviable under the model adopted by the Government.</a:t>
            </a:r>
          </a:p>
          <a:p>
            <a:pPr>
              <a:defRPr sz="2400"/>
            </a:pPr>
            <a:r>
              <a:t>Ethically questionable design/conduct.</a:t>
            </a:r>
          </a:p>
          <a:p>
            <a:pPr>
              <a:buFontTx/>
              <a:buChar char="➢"/>
              <a:defRPr sz="2400"/>
            </a:pPr>
            <a:r>
              <a:t>Clear case to stop, and start afresh with the design of the program.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1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1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1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1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1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1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1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1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117">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 fill="hold">
                                  <p:stCondLst>
                                    <p:cond delay="0"/>
                                  </p:stCondLst>
                                  <p:iterate type="el" backwards="0">
                                    <p:tmAbs val="0"/>
                                  </p:iterate>
                                  <p:childTnLst>
                                    <p:set>
                                      <p:cBhvr>
                                        <p:cTn id="44" fill="hold"/>
                                        <p:tgtEl>
                                          <p:spTgt spid="117">
                                            <p:txEl>
                                              <p:pRg st="9" end="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7"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838200" y="60325"/>
            <a:ext cx="10515600" cy="1154113"/>
          </a:xfrm>
          <a:prstGeom prst="rect">
            <a:avLst/>
          </a:prstGeom>
        </p:spPr>
        <p:txBody>
          <a:bodyPr/>
          <a:lstStyle>
            <a:lvl1pPr>
              <a:defRPr sz="3600"/>
            </a:lvl1pPr>
          </a:lstStyle>
          <a:p>
            <a:pPr/>
            <a:r>
              <a:t>Considerations for Program Redesign</a:t>
            </a:r>
          </a:p>
        </p:txBody>
      </p:sp>
      <p:sp>
        <p:nvSpPr>
          <p:cNvPr id="120" name="Content Placeholder 3"/>
          <p:cNvSpPr txBox="1"/>
          <p:nvPr>
            <p:ph type="body" idx="1"/>
          </p:nvPr>
        </p:nvSpPr>
        <p:spPr>
          <a:xfrm>
            <a:off x="838200" y="1123950"/>
            <a:ext cx="10515600" cy="5372100"/>
          </a:xfrm>
          <a:prstGeom prst="rect">
            <a:avLst/>
          </a:prstGeom>
        </p:spPr>
        <p:txBody>
          <a:bodyPr/>
          <a:lstStyle/>
          <a:p>
            <a:pPr marL="226313" indent="-226313" defTabSz="905255">
              <a:spcBef>
                <a:spcPts val="900"/>
              </a:spcBef>
              <a:defRPr sz="2376"/>
            </a:pPr>
            <a:r>
              <a:t>Overall, dwelling condition* of the stock has deteriorated.</a:t>
            </a:r>
          </a:p>
          <a:p>
            <a:pPr marL="0" indent="0" defTabSz="905255">
              <a:spcBef>
                <a:spcPts val="900"/>
              </a:spcBef>
              <a:buSzTx/>
              <a:buNone/>
              <a:defRPr sz="2376"/>
            </a:pPr>
          </a:p>
          <a:p>
            <a:pPr marL="0" indent="0" defTabSz="905255">
              <a:spcBef>
                <a:spcPts val="900"/>
              </a:spcBef>
              <a:buSzTx/>
              <a:buNone/>
              <a:defRPr sz="2376"/>
            </a:pPr>
          </a:p>
          <a:p>
            <a:pPr marL="0" indent="0" defTabSz="905255">
              <a:spcBef>
                <a:spcPts val="900"/>
              </a:spcBef>
              <a:buSzTx/>
              <a:buNone/>
              <a:defRPr sz="2376"/>
            </a:pPr>
          </a:p>
          <a:p>
            <a:pPr marL="0" indent="0" defTabSz="905255">
              <a:spcBef>
                <a:spcPts val="900"/>
              </a:spcBef>
              <a:buSzTx/>
              <a:buNone/>
              <a:defRPr sz="1782"/>
            </a:pPr>
            <a:r>
              <a:t>     * Stock with at least four working facilities and not more than two major structural problems.</a:t>
            </a:r>
          </a:p>
          <a:p>
            <a:pPr marL="226313" indent="-226313" defTabSz="905255">
              <a:spcBef>
                <a:spcPts val="900"/>
              </a:spcBef>
              <a:defRPr sz="2376"/>
            </a:pPr>
            <a:r>
              <a:t>There is considerable scope to identify stock that needs improvements without the tenants being forced to relocate.</a:t>
            </a:r>
          </a:p>
          <a:p>
            <a:pPr marL="226313" indent="-226313" defTabSz="905255">
              <a:spcBef>
                <a:spcPts val="900"/>
              </a:spcBef>
              <a:defRPr sz="2376"/>
            </a:pPr>
            <a:r>
              <a:t>If a major upgrade or full rebuild is required, any tenant relocation should be on an ‘opt in’ basis.</a:t>
            </a:r>
          </a:p>
          <a:p>
            <a:pPr marL="226313" indent="-226313" defTabSz="905255">
              <a:spcBef>
                <a:spcPts val="900"/>
              </a:spcBef>
              <a:defRPr sz="2376"/>
            </a:pPr>
            <a:r>
              <a:t>The Program should not be redevelopment oriented, but primarily focused on dwelling conditions and tenant satisfaction.</a:t>
            </a:r>
          </a:p>
          <a:p>
            <a:pPr marL="226313" indent="-226313" defTabSz="905255">
              <a:spcBef>
                <a:spcPts val="900"/>
              </a:spcBef>
              <a:defRPr sz="2376"/>
            </a:pPr>
            <a:r>
              <a:t>Large scale stock restructures are problematic and should be pursued over a longer timeframe.</a:t>
            </a:r>
          </a:p>
        </p:txBody>
      </p:sp>
      <p:graphicFrame>
        <p:nvGraphicFramePr>
          <p:cNvPr id="121" name="Table 2"/>
          <p:cNvGraphicFramePr/>
          <p:nvPr/>
        </p:nvGraphicFramePr>
        <p:xfrm>
          <a:off x="1204912" y="1672272"/>
          <a:ext cx="6948001" cy="121158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032000"/>
                <a:gridCol w="972000"/>
                <a:gridCol w="972000"/>
                <a:gridCol w="972000"/>
              </a:tblGrid>
              <a:tr h="302895">
                <a:tc>
                  <a:txBody>
                    <a:bodyPr/>
                    <a:lstStyle/>
                    <a:p>
                      <a:pPr algn="l">
                        <a:defRPr sz="1800"/>
                      </a:pPr>
                      <a:r>
                        <a:t> </a:t>
                      </a:r>
                    </a:p>
                  </a:txBody>
                  <a:tcPr marL="3175" marR="3175" marT="3175" marB="3175" anchor="b" anchorCtr="0" horzOverflow="overflow">
                    <a:lnT w="12700">
                      <a:solidFill>
                        <a:srgbClr val="000000"/>
                      </a:solidFill>
                    </a:lnT>
                    <a:lnB w="12700">
                      <a:solidFill>
                        <a:srgbClr val="000000"/>
                      </a:solidFill>
                    </a:lnB>
                    <a:solidFill>
                      <a:srgbClr val="E8EBF5"/>
                    </a:solidFill>
                  </a:tcPr>
                </a:tc>
                <a:tc>
                  <a:txBody>
                    <a:bodyPr/>
                    <a:lstStyle/>
                    <a:p>
                      <a:pPr>
                        <a:defRPr sz="1800"/>
                      </a:pPr>
                      <a:r>
                        <a:t>2016</a:t>
                      </a:r>
                    </a:p>
                  </a:txBody>
                  <a:tcPr marL="3175" marR="3175" marT="3175" marB="3175" anchor="b" anchorCtr="0" horzOverflow="overflow">
                    <a:lnT w="12700">
                      <a:solidFill>
                        <a:srgbClr val="000000"/>
                      </a:solidFill>
                    </a:lnT>
                    <a:lnB w="12700">
                      <a:solidFill>
                        <a:srgbClr val="000000"/>
                      </a:solidFill>
                    </a:lnB>
                    <a:solidFill>
                      <a:srgbClr val="E8EBF5"/>
                    </a:solidFill>
                  </a:tcPr>
                </a:tc>
                <a:tc>
                  <a:txBody>
                    <a:bodyPr/>
                    <a:lstStyle/>
                    <a:p>
                      <a:pPr>
                        <a:defRPr sz="1800"/>
                      </a:pPr>
                      <a:r>
                        <a:t>2021</a:t>
                      </a:r>
                    </a:p>
                  </a:txBody>
                  <a:tcPr marL="3175" marR="3175" marT="3175" marB="3175" anchor="b" anchorCtr="0" horzOverflow="overflow">
                    <a:lnT w="12700">
                      <a:solidFill>
                        <a:srgbClr val="000000"/>
                      </a:solidFill>
                    </a:lnT>
                    <a:lnB w="12700">
                      <a:solidFill>
                        <a:srgbClr val="000000"/>
                      </a:solidFill>
                    </a:lnB>
                    <a:solidFill>
                      <a:srgbClr val="E8EBF5"/>
                    </a:solidFill>
                  </a:tcPr>
                </a:tc>
                <a:tc>
                  <a:txBody>
                    <a:bodyPr/>
                    <a:lstStyle/>
                    <a:p>
                      <a:pPr>
                        <a:defRPr sz="1800"/>
                      </a:pPr>
                      <a:r>
                        <a:t>Change</a:t>
                      </a:r>
                    </a:p>
                  </a:txBody>
                  <a:tcPr marL="3175" marR="3175" marT="3175" marB="3175" anchor="b" anchorCtr="0" horzOverflow="overflow">
                    <a:lnT w="12700">
                      <a:solidFill>
                        <a:srgbClr val="000000"/>
                      </a:solidFill>
                    </a:lnT>
                    <a:lnB w="12700">
                      <a:solidFill>
                        <a:srgbClr val="000000"/>
                      </a:solidFill>
                    </a:lnB>
                    <a:solidFill>
                      <a:srgbClr val="E8EBF5"/>
                    </a:solidFill>
                  </a:tcPr>
                </a:tc>
              </a:tr>
              <a:tr h="302895">
                <a:tc>
                  <a:txBody>
                    <a:bodyPr/>
                    <a:lstStyle/>
                    <a:p>
                      <a:pPr algn="l">
                        <a:defRPr sz="1800"/>
                      </a:pPr>
                      <a:r>
                        <a:t>All Households</a:t>
                      </a:r>
                    </a:p>
                  </a:txBody>
                  <a:tcPr marL="3175" marR="3175" marT="3175" marB="3175" anchor="b" anchorCtr="0" horzOverflow="overflow">
                    <a:lnT w="12700">
                      <a:solidFill>
                        <a:srgbClr val="000000"/>
                      </a:solidFill>
                    </a:lnT>
                    <a:solidFill>
                      <a:srgbClr val="E8EBF5"/>
                    </a:solidFill>
                  </a:tcPr>
                </a:tc>
                <a:tc>
                  <a:txBody>
                    <a:bodyPr/>
                    <a:lstStyle/>
                    <a:p>
                      <a:pPr>
                        <a:defRPr sz="1800"/>
                      </a:pPr>
                      <a:r>
                        <a:t>81.1%</a:t>
                      </a:r>
                    </a:p>
                  </a:txBody>
                  <a:tcPr marL="3175" marR="3175" marT="3175" marB="3175" anchor="b" anchorCtr="0" horzOverflow="overflow">
                    <a:lnT w="12700">
                      <a:solidFill>
                        <a:srgbClr val="000000"/>
                      </a:solidFill>
                    </a:lnT>
                    <a:solidFill>
                      <a:srgbClr val="E8EBF5"/>
                    </a:solidFill>
                  </a:tcPr>
                </a:tc>
                <a:tc>
                  <a:txBody>
                    <a:bodyPr/>
                    <a:lstStyle/>
                    <a:p>
                      <a:pPr>
                        <a:defRPr sz="1800"/>
                      </a:pPr>
                      <a:r>
                        <a:t>73.4%</a:t>
                      </a:r>
                    </a:p>
                  </a:txBody>
                  <a:tcPr marL="3175" marR="3175" marT="3175" marB="3175" anchor="b" anchorCtr="0" horzOverflow="overflow">
                    <a:lnT w="12700">
                      <a:solidFill>
                        <a:srgbClr val="000000"/>
                      </a:solidFill>
                    </a:lnT>
                    <a:solidFill>
                      <a:srgbClr val="E8EBF5"/>
                    </a:solidFill>
                  </a:tcPr>
                </a:tc>
                <a:tc>
                  <a:txBody>
                    <a:bodyPr/>
                    <a:lstStyle/>
                    <a:p>
                      <a:pPr>
                        <a:defRPr sz="1800"/>
                      </a:pPr>
                      <a:r>
                        <a:t>-7.7%</a:t>
                      </a:r>
                    </a:p>
                  </a:txBody>
                  <a:tcPr marL="3175" marR="3175" marT="3175" marB="3175" anchor="b" anchorCtr="0" horzOverflow="overflow">
                    <a:lnT w="12700">
                      <a:solidFill>
                        <a:srgbClr val="000000"/>
                      </a:solidFill>
                    </a:lnT>
                    <a:solidFill>
                      <a:srgbClr val="E8EBF5"/>
                    </a:solidFill>
                  </a:tcPr>
                </a:tc>
              </a:tr>
              <a:tr h="302895">
                <a:tc>
                  <a:txBody>
                    <a:bodyPr/>
                    <a:lstStyle/>
                    <a:p>
                      <a:pPr algn="l">
                        <a:defRPr sz="1800"/>
                      </a:pPr>
                      <a:r>
                        <a:t>ATSI Households</a:t>
                      </a:r>
                    </a:p>
                  </a:txBody>
                  <a:tcPr marL="3175" marR="3175" marT="3175" marB="3175" anchor="b" anchorCtr="0" horzOverflow="overflow">
                    <a:solidFill>
                      <a:srgbClr val="E8EBF5"/>
                    </a:solidFill>
                  </a:tcPr>
                </a:tc>
                <a:tc>
                  <a:txBody>
                    <a:bodyPr/>
                    <a:lstStyle/>
                    <a:p>
                      <a:pPr>
                        <a:defRPr sz="1800"/>
                      </a:pPr>
                      <a:r>
                        <a:t>71.1%</a:t>
                      </a:r>
                    </a:p>
                  </a:txBody>
                  <a:tcPr marL="3175" marR="3175" marT="3175" marB="3175" anchor="b" anchorCtr="0" horzOverflow="overflow">
                    <a:solidFill>
                      <a:srgbClr val="E8EBF5"/>
                    </a:solidFill>
                  </a:tcPr>
                </a:tc>
                <a:tc>
                  <a:txBody>
                    <a:bodyPr/>
                    <a:lstStyle/>
                    <a:p>
                      <a:pPr>
                        <a:defRPr sz="1800"/>
                      </a:pPr>
                      <a:r>
                        <a:t>60.0%</a:t>
                      </a:r>
                    </a:p>
                  </a:txBody>
                  <a:tcPr marL="3175" marR="3175" marT="3175" marB="3175" anchor="b" anchorCtr="0" horzOverflow="overflow">
                    <a:solidFill>
                      <a:srgbClr val="E8EBF5"/>
                    </a:solidFill>
                  </a:tcPr>
                </a:tc>
                <a:tc>
                  <a:txBody>
                    <a:bodyPr/>
                    <a:lstStyle/>
                    <a:p>
                      <a:pPr>
                        <a:defRPr sz="1800"/>
                      </a:pPr>
                      <a:r>
                        <a:t>-11.1%</a:t>
                      </a:r>
                    </a:p>
                  </a:txBody>
                  <a:tcPr marL="3175" marR="3175" marT="3175" marB="3175" anchor="b" anchorCtr="0" horzOverflow="overflow">
                    <a:solidFill>
                      <a:srgbClr val="E8EBF5"/>
                    </a:solidFill>
                  </a:tcPr>
                </a:tc>
              </a:tr>
              <a:tr h="302895">
                <a:tc>
                  <a:txBody>
                    <a:bodyPr/>
                    <a:lstStyle/>
                    <a:p>
                      <a:pPr algn="l">
                        <a:defRPr sz="1800"/>
                      </a:pPr>
                      <a:r>
                        <a:t>Households with a Member with Disability</a:t>
                      </a:r>
                    </a:p>
                  </a:txBody>
                  <a:tcPr marL="3175" marR="3175" marT="3175" marB="3175" anchor="b" anchorCtr="0" horzOverflow="overflow">
                    <a:lnB w="12700">
                      <a:solidFill>
                        <a:srgbClr val="000000"/>
                      </a:solidFill>
                    </a:lnB>
                    <a:solidFill>
                      <a:srgbClr val="E8EBF5"/>
                    </a:solidFill>
                  </a:tcPr>
                </a:tc>
                <a:tc>
                  <a:txBody>
                    <a:bodyPr/>
                    <a:lstStyle/>
                    <a:p>
                      <a:pPr>
                        <a:defRPr sz="1800"/>
                      </a:pPr>
                      <a:r>
                        <a:t>74.4%</a:t>
                      </a:r>
                    </a:p>
                  </a:txBody>
                  <a:tcPr marL="3175" marR="3175" marT="3175" marB="3175" anchor="b" anchorCtr="0" horzOverflow="overflow">
                    <a:lnB w="12700">
                      <a:solidFill>
                        <a:srgbClr val="000000"/>
                      </a:solidFill>
                    </a:lnB>
                    <a:solidFill>
                      <a:srgbClr val="E8EBF5"/>
                    </a:solidFill>
                  </a:tcPr>
                </a:tc>
                <a:tc>
                  <a:txBody>
                    <a:bodyPr/>
                    <a:lstStyle/>
                    <a:p>
                      <a:pPr>
                        <a:defRPr sz="1800"/>
                      </a:pPr>
                      <a:r>
                        <a:t>69.0%</a:t>
                      </a:r>
                    </a:p>
                  </a:txBody>
                  <a:tcPr marL="3175" marR="3175" marT="3175" marB="3175" anchor="b" anchorCtr="0" horzOverflow="overflow">
                    <a:lnB w="12700">
                      <a:solidFill>
                        <a:srgbClr val="000000"/>
                      </a:solidFill>
                    </a:lnB>
                    <a:solidFill>
                      <a:srgbClr val="E8EBF5"/>
                    </a:solidFill>
                  </a:tcPr>
                </a:tc>
                <a:tc>
                  <a:txBody>
                    <a:bodyPr/>
                    <a:lstStyle/>
                    <a:p>
                      <a:pPr>
                        <a:defRPr sz="1800"/>
                      </a:pPr>
                      <a:r>
                        <a:t>-5.4%</a:t>
                      </a:r>
                    </a:p>
                  </a:txBody>
                  <a:tcPr marL="3175" marR="3175" marT="3175" marB="3175" anchor="b" anchorCtr="0" horzOverflow="overflow">
                    <a:lnB w="12700">
                      <a:solidFill>
                        <a:srgbClr val="000000"/>
                      </a:solidFill>
                    </a:lnB>
                    <a:solidFill>
                      <a:srgbClr val="E8EBF5"/>
                    </a:solidFill>
                  </a:tcPr>
                </a:tc>
              </a:tr>
            </a:tbl>
          </a:graphicData>
        </a:graphic>
      </p:graphicFrame>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20">
                                            <p:txEl>
                                              <p:pRg st="0" end="0"/>
                                            </p:txEl>
                                          </p:spTgt>
                                        </p:tgtEl>
                                        <p:attrNameLst>
                                          <p:attrName>style.visibility</p:attrName>
                                        </p:attrNameLst>
                                      </p:cBhvr>
                                      <p:to>
                                        <p:strVal val="visible"/>
                                      </p:to>
                                    </p:set>
                                  </p:childTnLst>
                                </p:cTn>
                              </p:par>
                            </p:childTnLst>
                          </p:cTn>
                        </p:par>
                        <p:par>
                          <p:cTn id="9" fill="hold">
                            <p:stCondLst>
                              <p:cond delay="0"/>
                            </p:stCondLst>
                            <p:childTnLst>
                              <p:par>
                                <p:cTn id="10" presetClass="entr" nodeType="afterEffect" presetSubtype="0" presetID="1" grpId="1" fill="hold">
                                  <p:stCondLst>
                                    <p:cond delay="0"/>
                                  </p:stCondLst>
                                  <p:iterate type="el" backwards="0">
                                    <p:tmAbs val="0"/>
                                  </p:iterate>
                                  <p:childTnLst>
                                    <p:set>
                                      <p:cBhvr>
                                        <p:cTn id="11" fill="hold"/>
                                        <p:tgtEl>
                                          <p:spTgt spid="120">
                                            <p:txEl>
                                              <p:pRg st="1" end="1"/>
                                            </p:txEl>
                                          </p:spTgt>
                                        </p:tgtEl>
                                        <p:attrNameLst>
                                          <p:attrName>style.visibility</p:attrName>
                                        </p:attrNameLst>
                                      </p:cBhvr>
                                      <p:to>
                                        <p:strVal val="visible"/>
                                      </p:to>
                                    </p:set>
                                  </p:childTnLst>
                                </p:cTn>
                              </p:par>
                            </p:childTnLst>
                          </p:cTn>
                        </p:par>
                        <p:par>
                          <p:cTn id="12" fill="hold">
                            <p:stCondLst>
                              <p:cond delay="0"/>
                            </p:stCondLst>
                            <p:childTnLst>
                              <p:par>
                                <p:cTn id="13" presetClass="entr" nodeType="afterEffect" presetSubtype="0" presetID="1" grpId="1" fill="hold">
                                  <p:stCondLst>
                                    <p:cond delay="0"/>
                                  </p:stCondLst>
                                  <p:iterate type="el" backwards="0">
                                    <p:tmAbs val="0"/>
                                  </p:iterate>
                                  <p:childTnLst>
                                    <p:set>
                                      <p:cBhvr>
                                        <p:cTn id="14" fill="hold"/>
                                        <p:tgtEl>
                                          <p:spTgt spid="120">
                                            <p:txEl>
                                              <p:pRg st="2" end="2"/>
                                            </p:txEl>
                                          </p:spTgt>
                                        </p:tgtEl>
                                        <p:attrNameLst>
                                          <p:attrName>style.visibility</p:attrName>
                                        </p:attrNameLst>
                                      </p:cBhvr>
                                      <p:to>
                                        <p:strVal val="visible"/>
                                      </p:to>
                                    </p:set>
                                  </p:childTnLst>
                                </p:cTn>
                              </p:par>
                            </p:childTnLst>
                          </p:cTn>
                        </p:par>
                        <p:par>
                          <p:cTn id="15" fill="hold">
                            <p:stCondLst>
                              <p:cond delay="0"/>
                            </p:stCondLst>
                            <p:childTnLst>
                              <p:par>
                                <p:cTn id="16" presetClass="entr" nodeType="afterEffect" presetSubtype="0" presetID="1" grpId="1" fill="hold">
                                  <p:stCondLst>
                                    <p:cond delay="0"/>
                                  </p:stCondLst>
                                  <p:iterate type="el" backwards="0">
                                    <p:tmAbs val="0"/>
                                  </p:iterate>
                                  <p:childTnLst>
                                    <p:set>
                                      <p:cBhvr>
                                        <p:cTn id="17" fill="hold"/>
                                        <p:tgtEl>
                                          <p:spTgt spid="120">
                                            <p:txEl>
                                              <p:pRg st="3" end="3"/>
                                            </p:txEl>
                                          </p:spTgt>
                                        </p:tgtEl>
                                        <p:attrNameLst>
                                          <p:attrName>style.visibility</p:attrName>
                                        </p:attrNameLst>
                                      </p:cBhvr>
                                      <p:to>
                                        <p:strVal val="visible"/>
                                      </p:to>
                                    </p:set>
                                  </p:childTnLst>
                                </p:cTn>
                              </p:par>
                            </p:childTnLst>
                          </p:cTn>
                        </p:par>
                        <p:par>
                          <p:cTn id="18" fill="hold">
                            <p:stCondLst>
                              <p:cond delay="0"/>
                            </p:stCondLst>
                            <p:childTnLst>
                              <p:par>
                                <p:cTn id="19" presetClass="entr" nodeType="afterEffect" presetSubtype="0" presetID="1" grpId="1" fill="hold">
                                  <p:stCondLst>
                                    <p:cond delay="0"/>
                                  </p:stCondLst>
                                  <p:iterate type="el" backwards="0">
                                    <p:tmAbs val="0"/>
                                  </p:iterate>
                                  <p:childTnLst>
                                    <p:set>
                                      <p:cBhvr>
                                        <p:cTn id="20" fill="hold"/>
                                        <p:tgtEl>
                                          <p:spTgt spid="12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2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20">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20">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20">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0" grpId="1"/>
    </p:bldLst>
  </p:timing>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