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0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4628-59EE-B703-EE36-865A1FB8E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33D6E-F7BC-6818-CF4E-90B0158BC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D58B3-FB25-034F-67EB-37011315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91163-34AF-15D8-F353-D0FF6381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DC25-7515-7A2F-E8FD-568D3E0A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37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309D-E59E-F3B7-02FF-846DB64A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E05FD-DCC3-FC25-5B62-49149F3BC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EB79F-4EC1-8F98-F1F1-7335FB64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EBB29-643C-B0D7-538B-55DC7B1E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64EF-9DE0-1219-FAD3-2F8DED91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8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38841-A089-9BD0-BBEB-ED2504B5E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9AB98-C4CF-D8E8-72E5-7911A8C32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15F1B-CD18-C2BE-1C1C-D26C0E67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9B869-BAD8-373C-7608-41C139DD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12571-B150-26D0-7922-E50ED81C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09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5CA3-8DBF-053C-0F52-0CD49329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F78FA-7D37-6386-C7C4-171745476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98BF9-F604-5734-5671-B2211AD0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1E04D-0564-2455-4125-2C63A6AD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E89F5-637C-6F34-78BC-E6D8E989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626C-FB24-C03E-F0D7-5A7ECAC3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DA6B0-68A6-C3A3-2FFC-7739D237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36440-EFBB-61E6-8885-8A5D9F05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7E0B6-E0FA-3B16-A6F1-43759DB9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8AFAF-5EA9-E52F-0215-ACF4527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02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A66E-769F-929C-6D01-91CAA5D1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1566B-E907-773E-1CE8-9224637C2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A49CD-6374-6654-952E-A4B9E7908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15E1E-4E18-E751-13A4-BE828CA0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1881F-34E9-B923-4073-F9FF5123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F1C89-67E9-32C1-6DFF-4643DFF9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77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6083-0AEC-84B9-87E1-F01253AB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4C970-9DF0-BAE8-E76F-EE920FF0D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A4EE2-25DB-1EC5-D0BD-CF2EE73D0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1FD10-4DA6-A2E2-0080-0B393A57E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BD8952-593D-C1CB-1028-7272C3E67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BBD6AB-9D45-A0AB-C3A4-A44CE902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57F73-07A3-6CF9-AB1D-8E9B3DDB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D4C5F-961D-1AE7-BF4B-72D91212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56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3769-8251-26A4-7B49-BB315EC1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BE68D-4C6A-F95E-6DDE-FCC6CAF5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16DCE-4607-9FA7-2B03-18BB8706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95FB3-8433-8A77-DEE2-3427186F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4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144B9-EFFA-313A-01E2-4112B5372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5B2A9-22FB-2266-4C6B-5E82B462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F4CDF-43C1-223C-00CF-08E0AD35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83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6E5B-AE1F-2A5D-FA4E-A9FC56BD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E1B05-D9C0-C196-5156-1BAEC9A92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2D2D5-4B65-2E7F-2F85-20CFA02F9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3DB26-D6D3-CF6B-727C-062C0454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2208F-7013-70A4-F287-842D8B34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75E6E-4F68-3D0F-9CFD-C7347E33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685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C2161-C5CE-5441-BB7F-934359D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01B78-8477-4191-E785-D1D626D0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3941B-3300-7ACB-C899-24A86BABE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80552-AA5F-CF64-7846-C902DF7E5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DED57-318E-A0A3-6D78-652E11D1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C7FE9-6555-AE3D-D451-81FB97DD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03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DE6B1-AB4B-255D-6831-A24CEEDA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BBEC8-4BFD-9953-DAE2-AD30A937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F4EA7-6AAC-7485-65B0-26364E480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5885-5013-43A9-946E-6381FE0FEAFF}" type="datetimeFigureOut">
              <a:rPr lang="en-AU" smtClean="0"/>
              <a:t>8/02/2023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B06C-0F58-47C4-7084-BCD3BCEE2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2CB90-98EA-92BD-ADE7-318D9D1BA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B6AB-3BDB-4C95-A871-68CCEC22A8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82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7AB815-7550-B0F5-1DD0-81FEBE76B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91415"/>
              </p:ext>
            </p:extLst>
          </p:nvPr>
        </p:nvGraphicFramePr>
        <p:xfrm>
          <a:off x="1524000" y="228600"/>
          <a:ext cx="9144000" cy="668871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6783074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460555791"/>
                    </a:ext>
                  </a:extLst>
                </a:gridCol>
              </a:tblGrid>
              <a:tr h="204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CURRENT SYSTEM:</a:t>
                      </a:r>
                      <a:endParaRPr lang="en-A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61" marR="5026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PROPOSED SYSTEM:</a:t>
                      </a:r>
                      <a:endParaRPr lang="en-A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61" marR="5026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127567"/>
                  </a:ext>
                </a:extLst>
              </a:tr>
              <a:tr h="85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SYSTEM: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SYSTEM: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81404470"/>
                  </a:ext>
                </a:extLst>
              </a:tr>
              <a:tr h="745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dirty="0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AU" sz="1800" b="1" u="sng" dirty="0">
                          <a:solidFill>
                            <a:srgbClr val="C55A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1.LEGISLATION</a:t>
                      </a:r>
                      <a:endParaRPr lang="en-A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&amp; DEVELOPMENT ACT 2007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BILL 2022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319859"/>
                  </a:ext>
                </a:extLst>
              </a:tr>
              <a:tr h="20419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u="sng" dirty="0">
                          <a:solidFill>
                            <a:srgbClr val="C55A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2.STRATEGIC PLANS [NON-STATUTORY]:</a:t>
                      </a:r>
                      <a:endParaRPr lang="en-A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08341"/>
                  </a:ext>
                </a:extLst>
              </a:tr>
              <a:tr h="53695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 PLANNING STRATEGY 2018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 ACT PLANNING STRATEGY?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94040"/>
                  </a:ext>
                </a:extLst>
              </a:tr>
              <a:tr h="74518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DRAFT DISTRICT PLANNING STRATEGIES [INNER SOUTH, ETC]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509294"/>
                  </a:ext>
                </a:extLst>
              </a:tr>
              <a:tr h="20419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u="sng" dirty="0">
                          <a:solidFill>
                            <a:srgbClr val="C55A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3.STATUTORY PLANNING DOCUMENTS:</a:t>
                      </a:r>
                      <a:endParaRPr lang="en-A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86877"/>
                  </a:ext>
                </a:extLst>
              </a:tr>
              <a:tr h="87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TERRITORY PLAN 2008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[details next slide]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TERRITORY PLAN</a:t>
                      </a:r>
                      <a:r>
                        <a:rPr lang="en-AU" sz="1800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[details next slide]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010683"/>
                  </a:ext>
                </a:extLst>
              </a:tr>
              <a:tr h="20419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u="sng" dirty="0">
                          <a:solidFill>
                            <a:srgbClr val="C55A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4.SUPPORTING MATERIAL [NON-STATUTORY]:</a:t>
                      </a:r>
                      <a:endParaRPr lang="en-A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357544"/>
                  </a:ext>
                </a:extLst>
              </a:tr>
              <a:tr h="188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DESIGN GUIDES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TECHNICAL SPECIFICATIONS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rgbClr val="C4591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DISTRICT SPECIFICATIONS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35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2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1A5B-2C05-4756-8941-E027692C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AU" dirty="0"/>
            </a:br>
            <a:endParaRPr lang="en-AU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4824E2C3-C235-E784-D19B-73059E66D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611608"/>
              </p:ext>
            </p:extLst>
          </p:nvPr>
        </p:nvGraphicFramePr>
        <p:xfrm>
          <a:off x="1047749" y="228600"/>
          <a:ext cx="9925051" cy="785950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57751">
                  <a:extLst>
                    <a:ext uri="{9D8B030D-6E8A-4147-A177-3AD203B41FA5}">
                      <a16:colId xmlns:a16="http://schemas.microsoft.com/office/drawing/2014/main" val="2574191372"/>
                    </a:ext>
                  </a:extLst>
                </a:gridCol>
                <a:gridCol w="5067300">
                  <a:extLst>
                    <a:ext uri="{9D8B030D-6E8A-4147-A177-3AD203B41FA5}">
                      <a16:colId xmlns:a16="http://schemas.microsoft.com/office/drawing/2014/main" val="2009355643"/>
                    </a:ext>
                  </a:extLst>
                </a:gridCol>
              </a:tblGrid>
              <a:tr h="69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 TERRITORY PLAN 2008:</a:t>
                      </a:r>
                      <a:endParaRPr lang="en-A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3.DRAFT TERRITORY PLAN 2022:</a:t>
                      </a:r>
                      <a:endParaRPr lang="en-A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extLst>
                  <a:ext uri="{0D108BD9-81ED-4DB2-BD59-A6C34878D82A}">
                    <a16:rowId xmlns:a16="http://schemas.microsoft.com/office/drawing/2014/main" val="855699014"/>
                  </a:ext>
                </a:extLst>
              </a:tr>
              <a:tr h="3542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3.A SUBURB PRECINCT MAPS AND CODES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Precinct Map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Additional development tables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Precinct Code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A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3.A PART D – DISTRICT POLICIES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District map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Additional development tables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Policy outcomes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Assessment requirements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Assessment outcomes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Figures (16 for Inner South)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Development compliance provisions </a:t>
                      </a:r>
                      <a:endParaRPr lang="en-A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extLst>
                  <a:ext uri="{0D108BD9-81ED-4DB2-BD59-A6C34878D82A}">
                    <a16:rowId xmlns:a16="http://schemas.microsoft.com/office/drawing/2014/main" val="3751963733"/>
                  </a:ext>
                </a:extLst>
              </a:tr>
              <a:tr h="2926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3.B LAND USE ZONES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Zone Objectives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Development Tables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Development Codes </a:t>
                      </a:r>
                      <a:endParaRPr lang="en-A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3.B PART E – ZONE POLICIES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Development tables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Policy outcomes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Assessment requirements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Assessment outcomes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 Development compliance provisions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A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extLst>
                  <a:ext uri="{0D108BD9-81ED-4DB2-BD59-A6C34878D82A}">
                    <a16:rowId xmlns:a16="http://schemas.microsoft.com/office/drawing/2014/main" val="2848804116"/>
                  </a:ext>
                </a:extLst>
              </a:tr>
              <a:tr h="69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3.C GENERAL CODES (13 in total)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1" dirty="0">
                          <a:effectLst/>
                        </a:rPr>
                        <a:t> </a:t>
                      </a:r>
                      <a:endParaRPr lang="en-A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000" b="1" dirty="0">
                          <a:effectLst/>
                        </a:rPr>
                        <a:t>3.C PART F – OTHER POLICIES (2 only)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23" marR="67523" marT="0" marB="0"/>
                </a:tc>
                <a:extLst>
                  <a:ext uri="{0D108BD9-81ED-4DB2-BD59-A6C34878D82A}">
                    <a16:rowId xmlns:a16="http://schemas.microsoft.com/office/drawing/2014/main" val="3081016594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2315EE99-254B-B3DB-C1CC-8743CF439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105801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3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228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Johnston</dc:creator>
  <cp:lastModifiedBy>Kathie Potts</cp:lastModifiedBy>
  <cp:revision>4</cp:revision>
  <cp:lastPrinted>2023-02-06T05:49:49Z</cp:lastPrinted>
  <dcterms:created xsi:type="dcterms:W3CDTF">2023-02-06T04:02:35Z</dcterms:created>
  <dcterms:modified xsi:type="dcterms:W3CDTF">2023-02-08T07:39:48Z</dcterms:modified>
</cp:coreProperties>
</file>